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4" r:id="rId2"/>
    <p:sldId id="285" r:id="rId3"/>
    <p:sldId id="286" r:id="rId4"/>
    <p:sldId id="288" r:id="rId5"/>
    <p:sldId id="289" r:id="rId6"/>
    <p:sldId id="290" r:id="rId7"/>
    <p:sldId id="287" r:id="rId8"/>
    <p:sldId id="291" r:id="rId9"/>
    <p:sldId id="292" r:id="rId10"/>
    <p:sldId id="299" r:id="rId11"/>
    <p:sldId id="293" r:id="rId12"/>
    <p:sldId id="294" r:id="rId13"/>
    <p:sldId id="295" r:id="rId14"/>
    <p:sldId id="296" r:id="rId15"/>
    <p:sldId id="297" r:id="rId16"/>
    <p:sldId id="298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10" r:id="rId26"/>
    <p:sldId id="309" r:id="rId27"/>
    <p:sldId id="311" r:id="rId28"/>
    <p:sldId id="312" r:id="rId29"/>
    <p:sldId id="313" r:id="rId30"/>
    <p:sldId id="308" r:id="rId31"/>
  </p:sldIdLst>
  <p:sldSz cx="9144000" cy="6858000" type="screen4x3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eu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6" autoAdjust="0"/>
    <p:restoredTop sz="94607" autoAdjust="0"/>
  </p:normalViewPr>
  <p:slideViewPr>
    <p:cSldViewPr snapToGrid="0">
      <p:cViewPr varScale="1">
        <p:scale>
          <a:sx n="114" d="100"/>
          <a:sy n="114" d="100"/>
        </p:scale>
        <p:origin x="1572" y="114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o\Desktop\Pr&#233;pa\TIPE\CapteurForce\Cara%20mesu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o\Desktop\Pr&#233;pa\TIPE\Capteur_courant\Mesure_erreurCC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o\Desktop\Pr&#233;pa\TIPE\Capteur_courant\Mesure_erreurCC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o\Desktop\Pr&#233;pa\TIPE\Codeur\Codeur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o\Desktop\Pr&#233;pa\TIPE\Motor\MoteurMCC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eo\Desktop\Pr&#233;pa\TIPE\Motor\MoteurMCC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Caractéristique</a:t>
            </a:r>
            <a:r>
              <a:rPr lang="fr-FR" baseline="0"/>
              <a:t> Capteur Force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RFSRA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0.3789990910374722"/>
                  <c:y val="-0.2076944570142867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y = 12955x</a:t>
                    </a:r>
                    <a:r>
                      <a:rPr lang="en-US" baseline="3000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-0,794</a:t>
                    </a:r>
                    <a:br>
                      <a:rPr lang="en-US" baseline="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</a:br>
                    <a:r>
                      <a:rPr lang="en-US" baseline="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R² = 0,984</a:t>
                    </a:r>
                    <a:endParaRPr lang="en-US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Feuil1!$G$4:$G$13</c:f>
              <c:numCache>
                <c:formatCode>General</c:formatCode>
                <c:ptCount val="10"/>
                <c:pt idx="0">
                  <c:v>9.8100000000000007E-2</c:v>
                </c:pt>
                <c:pt idx="1">
                  <c:v>0.19620000000000001</c:v>
                </c:pt>
                <c:pt idx="2">
                  <c:v>0.49050000000000005</c:v>
                </c:pt>
                <c:pt idx="3">
                  <c:v>0.98100000000000009</c:v>
                </c:pt>
                <c:pt idx="4">
                  <c:v>1.9620000000000002</c:v>
                </c:pt>
                <c:pt idx="5">
                  <c:v>4.9050000000000002</c:v>
                </c:pt>
                <c:pt idx="6">
                  <c:v>9.81</c:v>
                </c:pt>
                <c:pt idx="7">
                  <c:v>19.62</c:v>
                </c:pt>
                <c:pt idx="8">
                  <c:v>29.43</c:v>
                </c:pt>
                <c:pt idx="9">
                  <c:v>39.24</c:v>
                </c:pt>
              </c:numCache>
            </c:numRef>
          </c:xVal>
          <c:yVal>
            <c:numRef>
              <c:f>Feuil1!$F$4:$F$13</c:f>
              <c:numCache>
                <c:formatCode>General</c:formatCode>
                <c:ptCount val="10"/>
                <c:pt idx="0">
                  <c:v>101400</c:v>
                </c:pt>
                <c:pt idx="1">
                  <c:v>59235.294117647056</c:v>
                </c:pt>
                <c:pt idx="2">
                  <c:v>20787.234042553191</c:v>
                </c:pt>
                <c:pt idx="3">
                  <c:v>9778.9473684210534</c:v>
                </c:pt>
                <c:pt idx="4">
                  <c:v>5400</c:v>
                </c:pt>
                <c:pt idx="5">
                  <c:v>3266.6666666666665</c:v>
                </c:pt>
                <c:pt idx="6">
                  <c:v>2200</c:v>
                </c:pt>
                <c:pt idx="7">
                  <c:v>1560</c:v>
                </c:pt>
                <c:pt idx="8">
                  <c:v>1048</c:v>
                </c:pt>
                <c:pt idx="9">
                  <c:v>665.04065040650403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4CF-4B9A-82ED-FD3F65F7C91A}"/>
            </c:ext>
          </c:extLst>
        </c:ser>
        <c:ser>
          <c:idx val="1"/>
          <c:order val="1"/>
          <c:tx>
            <c:v>RFSRB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3"/>
                </a:solidFill>
                <a:prstDash val="sysDot"/>
              </a:ln>
              <a:effectLst/>
            </c:spPr>
            <c:trendlineType val="power"/>
            <c:dispRSqr val="1"/>
            <c:dispEq val="1"/>
            <c:trendlineLbl>
              <c:layout>
                <c:manualLayout>
                  <c:x val="-4.3562425277184992E-2"/>
                  <c:y val="-0.1988120275089541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4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>
                        <a:solidFill>
                          <a:srgbClr val="00B050"/>
                        </a:solidFill>
                      </a:rPr>
                      <a:t>y = 14713x</a:t>
                    </a:r>
                    <a:r>
                      <a:rPr lang="en-US" baseline="30000" dirty="0">
                        <a:solidFill>
                          <a:srgbClr val="00B050"/>
                        </a:solidFill>
                      </a:rPr>
                      <a:t>-0,776</a:t>
                    </a:r>
                    <a:br>
                      <a:rPr lang="en-US" baseline="0" dirty="0">
                        <a:solidFill>
                          <a:srgbClr val="00B050"/>
                        </a:solidFill>
                      </a:rPr>
                    </a:br>
                    <a:r>
                      <a:rPr lang="en-US" baseline="0" dirty="0">
                        <a:solidFill>
                          <a:srgbClr val="00B050"/>
                        </a:solidFill>
                      </a:rPr>
                      <a:t>R² = 0,989</a:t>
                    </a:r>
                    <a:endParaRPr lang="en-US" dirty="0">
                      <a:solidFill>
                        <a:srgbClr val="00B050"/>
                      </a:solidFill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4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Feuil1!$G$4:$G$14</c:f>
              <c:numCache>
                <c:formatCode>General</c:formatCode>
                <c:ptCount val="11"/>
                <c:pt idx="0">
                  <c:v>9.8100000000000007E-2</c:v>
                </c:pt>
                <c:pt idx="1">
                  <c:v>0.19620000000000001</c:v>
                </c:pt>
                <c:pt idx="2">
                  <c:v>0.49050000000000005</c:v>
                </c:pt>
                <c:pt idx="3">
                  <c:v>0.98100000000000009</c:v>
                </c:pt>
                <c:pt idx="4">
                  <c:v>1.9620000000000002</c:v>
                </c:pt>
                <c:pt idx="5">
                  <c:v>4.9050000000000002</c:v>
                </c:pt>
                <c:pt idx="6">
                  <c:v>9.81</c:v>
                </c:pt>
                <c:pt idx="7">
                  <c:v>19.62</c:v>
                </c:pt>
                <c:pt idx="8">
                  <c:v>29.43</c:v>
                </c:pt>
                <c:pt idx="9">
                  <c:v>39.24</c:v>
                </c:pt>
                <c:pt idx="10">
                  <c:v>49.050000000000004</c:v>
                </c:pt>
              </c:numCache>
            </c:numRef>
          </c:xVal>
          <c:yVal>
            <c:numRef>
              <c:f>Feuil1!$I$4:$I$14</c:f>
              <c:numCache>
                <c:formatCode>General</c:formatCode>
                <c:ptCount val="11"/>
                <c:pt idx="0">
                  <c:v>92090.909090909088</c:v>
                </c:pt>
                <c:pt idx="1">
                  <c:v>41666.666666666664</c:v>
                </c:pt>
                <c:pt idx="2">
                  <c:v>22272.727272727272</c:v>
                </c:pt>
                <c:pt idx="3">
                  <c:v>17962.962962962964</c:v>
                </c:pt>
                <c:pt idx="4">
                  <c:v>8846.1538461538457</c:v>
                </c:pt>
                <c:pt idx="5">
                  <c:v>5243.9024390243903</c:v>
                </c:pt>
                <c:pt idx="6">
                  <c:v>3196.7213114754099</c:v>
                </c:pt>
                <c:pt idx="7">
                  <c:v>1473.4299516908213</c:v>
                </c:pt>
                <c:pt idx="8">
                  <c:v>1160.337552742616</c:v>
                </c:pt>
                <c:pt idx="9">
                  <c:v>783.97212543554008</c:v>
                </c:pt>
                <c:pt idx="10">
                  <c:v>519.28783382789322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4CF-4B9A-82ED-FD3F65F7C9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038048"/>
        <c:axId val="412037632"/>
      </c:scatterChart>
      <c:valAx>
        <c:axId val="412038048"/>
        <c:scaling>
          <c:logBase val="10"/>
          <c:orientation val="minMax"/>
          <c:max val="100"/>
          <c:min val="1.0000000000000002E-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/>
                  <a:t>Force</a:t>
                </a:r>
                <a:r>
                  <a:rPr lang="fr-FR" sz="1400" baseline="0"/>
                  <a:t> (N)</a:t>
                </a:r>
                <a:endParaRPr lang="fr-FR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12037632"/>
        <c:crossesAt val="0"/>
        <c:crossBetween val="midCat"/>
      </c:valAx>
      <c:valAx>
        <c:axId val="412037632"/>
        <c:scaling>
          <c:orientation val="minMax"/>
          <c:max val="12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 dirty="0"/>
                  <a:t>Résistance</a:t>
                </a:r>
                <a:r>
                  <a:rPr lang="fr-FR" sz="1400" baseline="0" dirty="0"/>
                  <a:t> (Ohms)</a:t>
                </a:r>
                <a:endParaRPr lang="fr-FR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12038048"/>
        <c:crossesAt val="1.0000000000000002E-2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769597248619783"/>
          <c:y val="0.44657232404008423"/>
          <c:w val="0.20126954475518147"/>
          <c:h val="0.35673288266717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Caractéristique ACS712 pour plusieurs H</a:t>
            </a:r>
            <a:r>
              <a:rPr lang="fr-FR" baseline="-25000" dirty="0"/>
              <a:t>o</a:t>
            </a:r>
            <a:endParaRPr lang="fr-FR" dirty="0"/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7"/>
          <c:order val="0"/>
          <c:tx>
            <c:v>H0=6,8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>
                    <a:lumMod val="60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>
                    <a:lumMod val="60000"/>
                  </a:schemeClr>
                </a:solidFill>
              </a:ln>
              <a:effectLst/>
            </c:spPr>
            <c:trendlineType val="linear"/>
            <c:forward val="10"/>
            <c:backward val="10"/>
            <c:dispRSqr val="0"/>
            <c:dispEq val="0"/>
          </c:trendline>
          <c:xVal>
            <c:numRef>
              <c:f>Feuil1!$P$4:$P$8</c:f>
              <c:numCache>
                <c:formatCode>General</c:formatCode>
                <c:ptCount val="5"/>
                <c:pt idx="0">
                  <c:v>1.25</c:v>
                </c:pt>
                <c:pt idx="1">
                  <c:v>1.05</c:v>
                </c:pt>
                <c:pt idx="2">
                  <c:v>0.8</c:v>
                </c:pt>
                <c:pt idx="3">
                  <c:v>0.67</c:v>
                </c:pt>
                <c:pt idx="4">
                  <c:v>0.4</c:v>
                </c:pt>
              </c:numCache>
            </c:numRef>
          </c:xVal>
          <c:yVal>
            <c:numRef>
              <c:f>Feuil1!$O$12:$O$16</c:f>
              <c:numCache>
                <c:formatCode>General</c:formatCode>
                <c:ptCount val="5"/>
                <c:pt idx="0">
                  <c:v>3.6376953125</c:v>
                </c:pt>
                <c:pt idx="1">
                  <c:v>3.466796875</c:v>
                </c:pt>
                <c:pt idx="2">
                  <c:v>3.271484375</c:v>
                </c:pt>
                <c:pt idx="3">
                  <c:v>3.134765625</c:v>
                </c:pt>
                <c:pt idx="4">
                  <c:v>2.8955078125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6AC-4FFF-B492-91B5C0E8946D}"/>
            </c:ext>
          </c:extLst>
        </c:ser>
        <c:ser>
          <c:idx val="2"/>
          <c:order val="1"/>
          <c:tx>
            <c:v>H0=5,6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3"/>
                </a:solidFill>
              </a:ln>
              <a:effectLst/>
            </c:spPr>
            <c:trendlineType val="linear"/>
            <c:forward val="10"/>
            <c:backward val="10"/>
            <c:dispRSqr val="0"/>
            <c:dispEq val="0"/>
          </c:trendline>
          <c:xVal>
            <c:numRef>
              <c:f>Feuil1!$F$4:$F$8</c:f>
              <c:numCache>
                <c:formatCode>General</c:formatCode>
                <c:ptCount val="5"/>
                <c:pt idx="0">
                  <c:v>1.6</c:v>
                </c:pt>
                <c:pt idx="1">
                  <c:v>1.3</c:v>
                </c:pt>
                <c:pt idx="2">
                  <c:v>0.93</c:v>
                </c:pt>
                <c:pt idx="3">
                  <c:v>0.75</c:v>
                </c:pt>
                <c:pt idx="4">
                  <c:v>0.4</c:v>
                </c:pt>
              </c:numCache>
            </c:numRef>
          </c:xVal>
          <c:yVal>
            <c:numRef>
              <c:f>Feuil1!$E$12:$E$16</c:f>
              <c:numCache>
                <c:formatCode>General</c:formatCode>
                <c:ptCount val="5"/>
                <c:pt idx="0">
                  <c:v>3.681640625</c:v>
                </c:pt>
                <c:pt idx="1">
                  <c:v>3.4765625</c:v>
                </c:pt>
                <c:pt idx="2">
                  <c:v>3.18359375</c:v>
                </c:pt>
                <c:pt idx="3">
                  <c:v>3.076171875</c:v>
                </c:pt>
                <c:pt idx="4">
                  <c:v>2.83203125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B6AC-4FFF-B492-91B5C0E8946D}"/>
            </c:ext>
          </c:extLst>
        </c:ser>
        <c:ser>
          <c:idx val="4"/>
          <c:order val="2"/>
          <c:tx>
            <c:v>H0=3,9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5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5"/>
                </a:solidFill>
              </a:ln>
              <a:effectLst/>
            </c:spPr>
            <c:trendlineType val="linear"/>
            <c:forward val="10"/>
            <c:backward val="10"/>
            <c:dispRSqr val="0"/>
            <c:dispEq val="0"/>
          </c:trendline>
          <c:xVal>
            <c:numRef>
              <c:f>Feuil1!$J$4:$J$9</c:f>
              <c:numCache>
                <c:formatCode>General</c:formatCode>
                <c:ptCount val="6"/>
                <c:pt idx="0">
                  <c:v>1.5</c:v>
                </c:pt>
                <c:pt idx="1">
                  <c:v>1.4</c:v>
                </c:pt>
                <c:pt idx="2">
                  <c:v>0.95</c:v>
                </c:pt>
                <c:pt idx="3">
                  <c:v>0.8</c:v>
                </c:pt>
                <c:pt idx="4">
                  <c:v>0.6</c:v>
                </c:pt>
                <c:pt idx="5">
                  <c:v>0.44</c:v>
                </c:pt>
              </c:numCache>
            </c:numRef>
          </c:xVal>
          <c:yVal>
            <c:numRef>
              <c:f>Feuil1!$I$12:$I$17</c:f>
              <c:numCache>
                <c:formatCode>General</c:formatCode>
                <c:ptCount val="6"/>
                <c:pt idx="0">
                  <c:v>3.28125</c:v>
                </c:pt>
                <c:pt idx="1">
                  <c:v>3.22265625</c:v>
                </c:pt>
                <c:pt idx="2">
                  <c:v>3.0126953125</c:v>
                </c:pt>
                <c:pt idx="3">
                  <c:v>2.9296875</c:v>
                </c:pt>
                <c:pt idx="4">
                  <c:v>2.8173828125</c:v>
                </c:pt>
                <c:pt idx="5">
                  <c:v>2.7392578125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B6AC-4FFF-B492-91B5C0E8946D}"/>
            </c:ext>
          </c:extLst>
        </c:ser>
        <c:ser>
          <c:idx val="0"/>
          <c:order val="3"/>
          <c:tx>
            <c:v>H0=3,3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forward val="10"/>
            <c:backward val="10"/>
            <c:dispRSqr val="0"/>
            <c:dispEq val="1"/>
            <c:trendlineLbl>
              <c:layout>
                <c:manualLayout>
                  <c:x val="-0.51596948726455849"/>
                  <c:y val="-6.2152276672732213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100" b="0" i="0" u="none" strike="noStrike" kern="1200" baseline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H0=3.3</a:t>
                    </a:r>
                  </a:p>
                  <a:p>
                    <a:pPr>
                      <a:defRPr/>
                    </a:pPr>
                    <a:r>
                      <a:rPr lang="en-US" dirty="0"/>
                      <a:t>y = 0,4369x + 2,5049</a:t>
                    </a: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Feuil1!$B$4:$B$10</c:f>
              <c:numCache>
                <c:formatCode>General</c:formatCode>
                <c:ptCount val="7"/>
                <c:pt idx="0">
                  <c:v>0.56000000000000005</c:v>
                </c:pt>
                <c:pt idx="1">
                  <c:v>0.65</c:v>
                </c:pt>
                <c:pt idx="2">
                  <c:v>0.9</c:v>
                </c:pt>
                <c:pt idx="3">
                  <c:v>1.2</c:v>
                </c:pt>
                <c:pt idx="4">
                  <c:v>1.22</c:v>
                </c:pt>
                <c:pt idx="5">
                  <c:v>1.5</c:v>
                </c:pt>
                <c:pt idx="6">
                  <c:v>1.95</c:v>
                </c:pt>
              </c:numCache>
            </c:numRef>
          </c:xVal>
          <c:yVal>
            <c:numRef>
              <c:f>Feuil1!$A$12:$A$18</c:f>
              <c:numCache>
                <c:formatCode>General</c:formatCode>
                <c:ptCount val="7"/>
                <c:pt idx="0">
                  <c:v>2.75390625</c:v>
                </c:pt>
                <c:pt idx="1">
                  <c:v>2.783203125</c:v>
                </c:pt>
                <c:pt idx="2">
                  <c:v>2.9052734375</c:v>
                </c:pt>
                <c:pt idx="3">
                  <c:v>3.02734375</c:v>
                </c:pt>
                <c:pt idx="4">
                  <c:v>3.046875</c:v>
                </c:pt>
                <c:pt idx="5">
                  <c:v>3.134765625</c:v>
                </c:pt>
                <c:pt idx="6">
                  <c:v>3.369140625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B6AC-4FFF-B492-91B5C0E8946D}"/>
            </c:ext>
          </c:extLst>
        </c:ser>
        <c:ser>
          <c:idx val="6"/>
          <c:order val="4"/>
          <c:tx>
            <c:v>H0=3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lumMod val="60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>
                    <a:lumMod val="60000"/>
                  </a:schemeClr>
                </a:solidFill>
              </a:ln>
              <a:effectLst/>
            </c:spPr>
            <c:trendlineType val="linear"/>
            <c:forward val="10"/>
            <c:backward val="10"/>
            <c:dispRSqr val="0"/>
            <c:dispEq val="0"/>
          </c:trendline>
          <c:xVal>
            <c:numRef>
              <c:f>Feuil1!$N$4:$N$8</c:f>
              <c:numCache>
                <c:formatCode>General</c:formatCode>
                <c:ptCount val="5"/>
                <c:pt idx="0">
                  <c:v>1.2</c:v>
                </c:pt>
                <c:pt idx="1">
                  <c:v>1.07</c:v>
                </c:pt>
                <c:pt idx="2">
                  <c:v>0.83</c:v>
                </c:pt>
                <c:pt idx="3">
                  <c:v>0.67</c:v>
                </c:pt>
                <c:pt idx="4">
                  <c:v>0.4</c:v>
                </c:pt>
              </c:numCache>
            </c:numRef>
          </c:xVal>
          <c:yVal>
            <c:numRef>
              <c:f>Feuil1!$M$12:$M$16</c:f>
              <c:numCache>
                <c:formatCode>General</c:formatCode>
                <c:ptCount val="5"/>
                <c:pt idx="0">
                  <c:v>3.0126953125</c:v>
                </c:pt>
                <c:pt idx="1">
                  <c:v>2.939453125</c:v>
                </c:pt>
                <c:pt idx="2">
                  <c:v>2.841796875</c:v>
                </c:pt>
                <c:pt idx="3">
                  <c:v>2.783203125</c:v>
                </c:pt>
                <c:pt idx="4">
                  <c:v>2.67578125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B6AC-4FFF-B492-91B5C0E8946D}"/>
            </c:ext>
          </c:extLst>
        </c:ser>
        <c:ser>
          <c:idx val="1"/>
          <c:order val="5"/>
          <c:tx>
            <c:v>H0=2,2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forward val="10"/>
            <c:backward val="10"/>
            <c:dispRSqr val="0"/>
            <c:dispEq val="0"/>
          </c:trendline>
          <c:xVal>
            <c:numRef>
              <c:f>Feuil1!$D$4:$D$9</c:f>
              <c:numCache>
                <c:formatCode>General</c:formatCode>
                <c:ptCount val="6"/>
                <c:pt idx="0">
                  <c:v>1.6</c:v>
                </c:pt>
                <c:pt idx="1">
                  <c:v>1.4</c:v>
                </c:pt>
                <c:pt idx="2">
                  <c:v>1</c:v>
                </c:pt>
                <c:pt idx="3">
                  <c:v>0.8</c:v>
                </c:pt>
                <c:pt idx="4">
                  <c:v>0.45</c:v>
                </c:pt>
                <c:pt idx="5">
                  <c:v>1.8</c:v>
                </c:pt>
              </c:numCache>
            </c:numRef>
          </c:xVal>
          <c:yVal>
            <c:numRef>
              <c:f>Feuil1!$C$12:$C$17</c:f>
              <c:numCache>
                <c:formatCode>General</c:formatCode>
                <c:ptCount val="6"/>
                <c:pt idx="0">
                  <c:v>2.978515625</c:v>
                </c:pt>
                <c:pt idx="1">
                  <c:v>2.9296875</c:v>
                </c:pt>
                <c:pt idx="2">
                  <c:v>2.7978515625</c:v>
                </c:pt>
                <c:pt idx="3">
                  <c:v>2.734375</c:v>
                </c:pt>
                <c:pt idx="4">
                  <c:v>2.63671875</c:v>
                </c:pt>
                <c:pt idx="5">
                  <c:v>3.046875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B6AC-4FFF-B492-91B5C0E8946D}"/>
            </c:ext>
          </c:extLst>
        </c:ser>
        <c:ser>
          <c:idx val="5"/>
          <c:order val="6"/>
          <c:tx>
            <c:v>H0=1,5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6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6"/>
                </a:solidFill>
              </a:ln>
              <a:effectLst/>
            </c:spPr>
            <c:trendlineType val="linear"/>
            <c:forward val="10"/>
            <c:backward val="10"/>
            <c:dispRSqr val="0"/>
            <c:dispEq val="0"/>
          </c:trendline>
          <c:xVal>
            <c:numRef>
              <c:f>Feuil1!$L$4:$L$8</c:f>
              <c:numCache>
                <c:formatCode>General</c:formatCode>
                <c:ptCount val="5"/>
                <c:pt idx="0">
                  <c:v>1.5</c:v>
                </c:pt>
                <c:pt idx="1">
                  <c:v>1.25</c:v>
                </c:pt>
                <c:pt idx="2">
                  <c:v>0.9</c:v>
                </c:pt>
                <c:pt idx="3">
                  <c:v>0.72</c:v>
                </c:pt>
                <c:pt idx="4">
                  <c:v>0.42</c:v>
                </c:pt>
              </c:numCache>
            </c:numRef>
          </c:xVal>
          <c:yVal>
            <c:numRef>
              <c:f>Feuil1!$K$12:$K$16</c:f>
              <c:numCache>
                <c:formatCode>General</c:formatCode>
                <c:ptCount val="5"/>
                <c:pt idx="0">
                  <c:v>2.802734375</c:v>
                </c:pt>
                <c:pt idx="1">
                  <c:v>2.7587890625</c:v>
                </c:pt>
                <c:pt idx="2">
                  <c:v>2.685546875</c:v>
                </c:pt>
                <c:pt idx="3">
                  <c:v>2.646484375</c:v>
                </c:pt>
                <c:pt idx="4">
                  <c:v>2.587890625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B6AC-4FFF-B492-91B5C0E8946D}"/>
            </c:ext>
          </c:extLst>
        </c:ser>
        <c:ser>
          <c:idx val="3"/>
          <c:order val="7"/>
          <c:tx>
            <c:v>H0=1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4"/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4"/>
                </a:solidFill>
              </a:ln>
              <a:effectLst/>
            </c:spPr>
            <c:trendlineType val="linear"/>
            <c:forward val="10"/>
            <c:backward val="10"/>
            <c:dispRSqr val="0"/>
            <c:dispEq val="0"/>
          </c:trendline>
          <c:xVal>
            <c:numRef>
              <c:f>Feuil1!$H$4:$H$9</c:f>
              <c:numCache>
                <c:formatCode>General</c:formatCode>
                <c:ptCount val="6"/>
                <c:pt idx="0">
                  <c:v>1.8</c:v>
                </c:pt>
                <c:pt idx="1">
                  <c:v>1.4</c:v>
                </c:pt>
                <c:pt idx="2">
                  <c:v>1.08</c:v>
                </c:pt>
                <c:pt idx="3">
                  <c:v>0.85</c:v>
                </c:pt>
                <c:pt idx="4">
                  <c:v>0.69</c:v>
                </c:pt>
                <c:pt idx="5">
                  <c:v>0.5</c:v>
                </c:pt>
              </c:numCache>
            </c:numRef>
          </c:xVal>
          <c:yVal>
            <c:numRef>
              <c:f>Feuil1!$G$12:$G$17</c:f>
              <c:numCache>
                <c:formatCode>General</c:formatCode>
                <c:ptCount val="6"/>
                <c:pt idx="0">
                  <c:v>2.734375</c:v>
                </c:pt>
                <c:pt idx="1">
                  <c:v>2.685546875</c:v>
                </c:pt>
                <c:pt idx="2">
                  <c:v>2.63671875</c:v>
                </c:pt>
                <c:pt idx="3">
                  <c:v>2.6123046875</c:v>
                </c:pt>
                <c:pt idx="4">
                  <c:v>2.587890625</c:v>
                </c:pt>
                <c:pt idx="5">
                  <c:v>2.5634765625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B6AC-4FFF-B492-91B5C0E894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8884384"/>
        <c:axId val="266065008"/>
      </c:scatterChart>
      <c:valAx>
        <c:axId val="268884384"/>
        <c:scaling>
          <c:orientation val="minMax"/>
          <c:max val="2.5"/>
          <c:min val="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2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Ampérage (A)</a:t>
                </a:r>
              </a:p>
            </c:rich>
          </c:tx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66065008"/>
        <c:crosses val="autoZero"/>
        <c:crossBetween val="midCat"/>
      </c:valAx>
      <c:valAx>
        <c:axId val="266065008"/>
        <c:scaling>
          <c:orientation val="minMax"/>
          <c:max val="4"/>
          <c:min val="2.5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2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/>
                  <a:t>Voltage entrée Arduino (V)</a:t>
                </a:r>
              </a:p>
            </c:rich>
          </c:tx>
          <c:layout>
            <c:manualLayout>
              <c:xMode val="edge"/>
              <c:yMode val="edge"/>
              <c:x val="9.46969696969697E-3"/>
              <c:y val="0.163081262336697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68884384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legend>
      <c:legendPos val="r"/>
      <c:legendEntry>
        <c:idx val="8"/>
        <c:delete val="1"/>
      </c:legendEntry>
      <c:legendEntry>
        <c:idx val="9"/>
        <c:delete val="1"/>
      </c:legendEntry>
      <c:legendEntry>
        <c:idx val="10"/>
        <c:delete val="1"/>
      </c:legendEntry>
      <c:legendEntry>
        <c:idx val="11"/>
        <c:delete val="1"/>
      </c:legendEntry>
      <c:legendEntry>
        <c:idx val="12"/>
        <c:delete val="1"/>
      </c:legendEntry>
      <c:legendEntry>
        <c:idx val="13"/>
        <c:delete val="1"/>
      </c:legendEntry>
      <c:legendEntry>
        <c:idx val="14"/>
        <c:delete val="1"/>
      </c:legendEntry>
      <c:legendEntry>
        <c:idx val="15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/>
      </a:pPr>
      <a:endParaRPr lang="fr-F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sz="12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rPr>
              <a:t>Précision</a:t>
            </a:r>
            <a:r>
              <a:rPr lang="fr-FR" sz="1200"/>
              <a:t> </a:t>
            </a:r>
            <a:r>
              <a:rPr lang="fr-FR" sz="1200" b="1" i="0" u="none" strike="noStrike" kern="1200" baseline="0">
                <a:solidFill>
                  <a:srgbClr val="44546A"/>
                </a:solidFill>
                <a:latin typeface="+mn-lt"/>
                <a:ea typeface="+mn-ea"/>
                <a:cs typeface="+mn-cs"/>
              </a:rPr>
              <a:t>et erreur de quantification en fonction de H</a:t>
            </a:r>
            <a:r>
              <a:rPr lang="fr-FR" sz="1200" b="1" i="0" u="none" strike="noStrike" kern="1200" baseline="-25000">
                <a:solidFill>
                  <a:srgbClr val="44546A"/>
                </a:solidFill>
                <a:latin typeface="+mn-lt"/>
                <a:ea typeface="+mn-ea"/>
                <a:cs typeface="+mn-cs"/>
              </a:rPr>
              <a:t>o</a:t>
            </a:r>
            <a:endParaRPr lang="fr-FR" sz="1200" b="1" i="0" u="none" strike="noStrike" kern="1200" baseline="0">
              <a:solidFill>
                <a:srgbClr val="44546A"/>
              </a:solidFill>
              <a:latin typeface="+mn-lt"/>
              <a:ea typeface="+mn-ea"/>
              <a:cs typeface="+mn-cs"/>
            </a:endParaRPr>
          </a:p>
        </c:rich>
      </c:tx>
      <c:layout>
        <c:manualLayout>
          <c:xMode val="edge"/>
          <c:yMode val="edge"/>
          <c:x val="0.17853203562782882"/>
          <c:y val="2.56452935693777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13148784818830433"/>
          <c:y val="0.12956383096261009"/>
          <c:w val="0.72574847858679592"/>
          <c:h val="0.59715397820813532"/>
        </c:manualLayout>
      </c:layout>
      <c:scatterChart>
        <c:scatterStyle val="lineMarker"/>
        <c:varyColors val="0"/>
        <c:ser>
          <c:idx val="0"/>
          <c:order val="1"/>
          <c:tx>
            <c:v>Précision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1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1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forward val="100"/>
            <c:backward val="100"/>
            <c:intercept val="0"/>
            <c:dispRSqr val="1"/>
            <c:dispEq val="1"/>
            <c:trendlineLbl>
              <c:layout>
                <c:manualLayout>
                  <c:x val="-0.66576527881646985"/>
                  <c:y val="3.1635157187764225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accen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Feuil1!$A$21:$A$28</c:f>
              <c:numCache>
                <c:formatCode>General</c:formatCode>
                <c:ptCount val="8"/>
                <c:pt idx="0">
                  <c:v>1</c:v>
                </c:pt>
                <c:pt idx="1">
                  <c:v>1.5</c:v>
                </c:pt>
                <c:pt idx="2">
                  <c:v>2.2000000000000002</c:v>
                </c:pt>
                <c:pt idx="3">
                  <c:v>3</c:v>
                </c:pt>
                <c:pt idx="4">
                  <c:v>3.3</c:v>
                </c:pt>
                <c:pt idx="5">
                  <c:v>3.9</c:v>
                </c:pt>
                <c:pt idx="6">
                  <c:v>5.6</c:v>
                </c:pt>
                <c:pt idx="7">
                  <c:v>6.8</c:v>
                </c:pt>
              </c:numCache>
            </c:numRef>
          </c:xVal>
          <c:yVal>
            <c:numRef>
              <c:f>Feuil1!$I$21:$I$28</c:f>
              <c:numCache>
                <c:formatCode>General</c:formatCode>
                <c:ptCount val="8"/>
                <c:pt idx="0">
                  <c:v>0.13238885566188197</c:v>
                </c:pt>
                <c:pt idx="1">
                  <c:v>0.20160367862371886</c:v>
                </c:pt>
                <c:pt idx="2">
                  <c:v>0.30569751250378896</c:v>
                </c:pt>
                <c:pt idx="3">
                  <c:v>0.41464135575407252</c:v>
                </c:pt>
                <c:pt idx="4">
                  <c:v>0.43843014677141984</c:v>
                </c:pt>
                <c:pt idx="5">
                  <c:v>0.50854787420129899</c:v>
                </c:pt>
                <c:pt idx="6">
                  <c:v>0.71418923399806511</c:v>
                </c:pt>
                <c:pt idx="7">
                  <c:v>0.8729477761721256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22E-4B60-AF45-6AC2D886C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1321215"/>
        <c:axId val="421319967"/>
      </c:scatterChart>
      <c:scatterChart>
        <c:scatterStyle val="lineMarker"/>
        <c:varyColors val="0"/>
        <c:ser>
          <c:idx val="1"/>
          <c:order val="0"/>
          <c:tx>
            <c:v>Erreur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2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2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2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2">
                    <a:shade val="95000"/>
                  </a:schemeClr>
                </a:solidFill>
                <a:round/>
              </a:ln>
              <a:effectLst/>
            </c:spPr>
          </c:marker>
          <c:trendline>
            <c:spPr>
              <a:ln w="9525" cap="rnd">
                <a:solidFill>
                  <a:schemeClr val="accent2"/>
                </a:solidFill>
              </a:ln>
              <a:effectLst/>
            </c:spPr>
            <c:trendlineType val="linear"/>
            <c:forward val="100"/>
            <c:backward val="100"/>
            <c:dispRSqr val="1"/>
            <c:dispEq val="1"/>
            <c:trendlineLbl>
              <c:layout>
                <c:manualLayout>
                  <c:x val="-0.25572802767430236"/>
                  <c:y val="0.2734336394133257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200" baseline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y = 12,099x - 8,7215</a:t>
                    </a:r>
                    <a:br>
                      <a:rPr lang="en-US" sz="1200" baseline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</a:br>
                    <a:r>
                      <a:rPr lang="en-US" sz="1200" baseline="0">
                        <a:solidFill>
                          <a:schemeClr val="accent2">
                            <a:lumMod val="75000"/>
                          </a:schemeClr>
                        </a:solidFill>
                      </a:rPr>
                      <a:t>R² = 0,9999</a:t>
                    </a:r>
                    <a:endParaRPr lang="en-US" sz="1200">
                      <a:solidFill>
                        <a:schemeClr val="accent2">
                          <a:lumMod val="75000"/>
                        </a:schemeClr>
                      </a:solidFill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Feuil1!$A$26:$A$31</c:f>
              <c:numCache>
                <c:formatCode>General</c:formatCode>
                <c:ptCount val="6"/>
                <c:pt idx="0">
                  <c:v>3.9</c:v>
                </c:pt>
                <c:pt idx="1">
                  <c:v>5.6</c:v>
                </c:pt>
                <c:pt idx="2">
                  <c:v>6.8</c:v>
                </c:pt>
                <c:pt idx="3">
                  <c:v>8.4</c:v>
                </c:pt>
                <c:pt idx="4">
                  <c:v>10</c:v>
                </c:pt>
                <c:pt idx="5">
                  <c:v>12</c:v>
                </c:pt>
              </c:numCache>
            </c:numRef>
          </c:xVal>
          <c:yVal>
            <c:numRef>
              <c:f>Feuil1!$E$26:$E$31</c:f>
              <c:numCache>
                <c:formatCode>General</c:formatCode>
                <c:ptCount val="6"/>
                <c:pt idx="0">
                  <c:v>39.0625</c:v>
                </c:pt>
                <c:pt idx="1">
                  <c:v>58.59375</c:v>
                </c:pt>
                <c:pt idx="2">
                  <c:v>73.2421875</c:v>
                </c:pt>
                <c:pt idx="3">
                  <c:v>92.7734375</c:v>
                </c:pt>
                <c:pt idx="4">
                  <c:v>112.3046875</c:v>
                </c:pt>
                <c:pt idx="5">
                  <c:v>136.71875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D22E-4B60-AF45-6AC2D886C12F}"/>
            </c:ext>
          </c:extLst>
        </c:ser>
        <c:ser>
          <c:idx val="2"/>
          <c:order val="2"/>
          <c:tx>
            <c:v>Erreur  (Non lineaire)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3">
                      <a:lumMod val="110000"/>
                      <a:satMod val="105000"/>
                      <a:tint val="67000"/>
                    </a:schemeClr>
                  </a:gs>
                  <a:gs pos="50000">
                    <a:schemeClr val="accent3">
                      <a:lumMod val="105000"/>
                      <a:satMod val="103000"/>
                      <a:tint val="73000"/>
                    </a:schemeClr>
                  </a:gs>
                  <a:gs pos="100000">
                    <a:schemeClr val="accent3">
                      <a:lumMod val="105000"/>
                      <a:satMod val="109000"/>
                      <a:tint val="81000"/>
                    </a:schemeClr>
                  </a:gs>
                </a:gsLst>
                <a:lin ang="5400000" scaled="0"/>
              </a:gradFill>
              <a:ln w="9525" cap="flat" cmpd="sng" algn="ctr">
                <a:solidFill>
                  <a:schemeClr val="accent3">
                    <a:shade val="95000"/>
                  </a:schemeClr>
                </a:solidFill>
                <a:round/>
              </a:ln>
              <a:effectLst/>
            </c:spPr>
          </c:marker>
          <c:xVal>
            <c:numRef>
              <c:f>Feuil1!$A$21:$A$25</c:f>
              <c:numCache>
                <c:formatCode>General</c:formatCode>
                <c:ptCount val="5"/>
                <c:pt idx="0">
                  <c:v>1</c:v>
                </c:pt>
                <c:pt idx="1">
                  <c:v>1.5</c:v>
                </c:pt>
                <c:pt idx="2">
                  <c:v>2.2000000000000002</c:v>
                </c:pt>
                <c:pt idx="3">
                  <c:v>3</c:v>
                </c:pt>
                <c:pt idx="4">
                  <c:v>3.3</c:v>
                </c:pt>
              </c:numCache>
            </c:numRef>
          </c:xVal>
          <c:yVal>
            <c:numRef>
              <c:f>Feuil1!$E$21:$E$25</c:f>
              <c:numCache>
                <c:formatCode>General</c:formatCode>
                <c:ptCount val="5"/>
                <c:pt idx="0">
                  <c:v>19.53125</c:v>
                </c:pt>
                <c:pt idx="1">
                  <c:v>24.4140625</c:v>
                </c:pt>
                <c:pt idx="2">
                  <c:v>29.296875</c:v>
                </c:pt>
                <c:pt idx="3">
                  <c:v>34.1796875</c:v>
                </c:pt>
                <c:pt idx="4">
                  <c:v>34.1796875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D22E-4B60-AF45-6AC2D886C1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1334943"/>
        <c:axId val="421327039"/>
      </c:scatterChart>
      <c:valAx>
        <c:axId val="421319967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050"/>
                  <a:t>Précision (V/A)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21321215"/>
        <c:crossesAt val="0"/>
        <c:crossBetween val="midCat"/>
      </c:valAx>
      <c:valAx>
        <c:axId val="421321215"/>
        <c:scaling>
          <c:orientation val="minMax"/>
          <c:max val="1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tx1">
                  <a:lumMod val="5000"/>
                  <a:lumOff val="95000"/>
                </a:schemeClr>
              </a:solidFill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cap="all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/>
                  <a:t>H</a:t>
                </a:r>
                <a:r>
                  <a:rPr lang="fr-FR" sz="1100" baseline="-25000"/>
                  <a:t>o</a:t>
                </a:r>
                <a:endParaRPr lang="fr-FR" sz="1100"/>
              </a:p>
            </c:rich>
          </c:tx>
          <c:layout>
            <c:manualLayout>
              <c:xMode val="edge"/>
              <c:yMode val="edge"/>
              <c:x val="0.46011823959112352"/>
              <c:y val="0.7960091423019549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cap="all" baseline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21319967"/>
        <c:crosses val="autoZero"/>
        <c:crossBetween val="midCat"/>
      </c:valAx>
      <c:valAx>
        <c:axId val="421327039"/>
        <c:scaling>
          <c:orientation val="minMax"/>
          <c:max val="160"/>
          <c:min val="0"/>
        </c:scaling>
        <c:delete val="0"/>
        <c:axPos val="l"/>
        <c:numFmt formatCode="General" sourceLinked="1"/>
        <c:majorTickMark val="none"/>
        <c:minorTickMark val="none"/>
        <c:tickLblPos val="high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421334943"/>
        <c:crosses val="autoZero"/>
        <c:crossBetween val="midCat"/>
      </c:valAx>
      <c:valAx>
        <c:axId val="421334943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421327039"/>
        <c:crosses val="max"/>
        <c:crossBetween val="midCat"/>
      </c:valAx>
      <c:spPr>
        <a:solidFill>
          <a:schemeClr val="bg1"/>
        </a:solidFill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19812220217694"/>
          <c:y val="0.85665982888329317"/>
          <c:w val="0.85082140363437875"/>
          <c:h val="0.1213584909143830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Erreur</a:t>
            </a:r>
            <a:r>
              <a:rPr lang="en-US" dirty="0"/>
              <a:t> ACS712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fonction</a:t>
            </a:r>
            <a:r>
              <a:rPr lang="en-US" dirty="0"/>
              <a:t> de H</a:t>
            </a:r>
            <a:r>
              <a:rPr lang="en-US" baseline="-25000" dirty="0"/>
              <a:t>o</a:t>
            </a:r>
            <a:endParaRPr lang="en-US" dirty="0"/>
          </a:p>
        </c:rich>
      </c:tx>
      <c:layout>
        <c:manualLayout>
          <c:xMode val="edge"/>
          <c:yMode val="edge"/>
          <c:x val="0.34626414465941535"/>
          <c:y val="3.03030303030303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xVal>
            <c:numRef>
              <c:f>Feuil1!$A$21:$A$32</c:f>
              <c:numCache>
                <c:formatCode>General</c:formatCode>
                <c:ptCount val="12"/>
                <c:pt idx="0">
                  <c:v>1</c:v>
                </c:pt>
                <c:pt idx="1">
                  <c:v>1.5</c:v>
                </c:pt>
                <c:pt idx="2">
                  <c:v>2.2000000000000002</c:v>
                </c:pt>
                <c:pt idx="3">
                  <c:v>3</c:v>
                </c:pt>
                <c:pt idx="4">
                  <c:v>3.3</c:v>
                </c:pt>
                <c:pt idx="5">
                  <c:v>3.9</c:v>
                </c:pt>
                <c:pt idx="6">
                  <c:v>5.6</c:v>
                </c:pt>
                <c:pt idx="7">
                  <c:v>6.8</c:v>
                </c:pt>
                <c:pt idx="8">
                  <c:v>8.4</c:v>
                </c:pt>
                <c:pt idx="9">
                  <c:v>10</c:v>
                </c:pt>
                <c:pt idx="10">
                  <c:v>12</c:v>
                </c:pt>
              </c:numCache>
            </c:numRef>
          </c:xVal>
          <c:yVal>
            <c:numRef>
              <c:f>Feuil1!$F$21:$F$32</c:f>
              <c:numCache>
                <c:formatCode>General</c:formatCode>
                <c:ptCount val="12"/>
                <c:pt idx="0">
                  <c:v>147.52941176470591</c:v>
                </c:pt>
                <c:pt idx="1">
                  <c:v>121.09929078014186</c:v>
                </c:pt>
                <c:pt idx="2">
                  <c:v>95.836157645008242</c:v>
                </c:pt>
                <c:pt idx="3">
                  <c:v>82.431930693069305</c:v>
                </c:pt>
                <c:pt idx="4">
                  <c:v>77.959254744906815</c:v>
                </c:pt>
                <c:pt idx="5">
                  <c:v>76.811844039953357</c:v>
                </c:pt>
                <c:pt idx="6">
                  <c:v>82.042331654860462</c:v>
                </c:pt>
                <c:pt idx="7">
                  <c:v>83.90214111222879</c:v>
                </c:pt>
                <c:pt idx="8">
                  <c:v>84.892058764320481</c:v>
                </c:pt>
                <c:pt idx="9">
                  <c:v>86.32181975403536</c:v>
                </c:pt>
                <c:pt idx="10">
                  <c:v>87.572860620035883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9A88-4337-A7AC-527C454ACD93}"/>
            </c:ext>
          </c:extLst>
        </c:ser>
        <c:ser>
          <c:idx val="1"/>
          <c:order val="1"/>
          <c:tx>
            <c:v>H0&gt;4</c:v>
          </c:tx>
          <c:spPr>
            <a:ln w="952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Feuil1!$A$35:$A$62</c:f>
              <c:numCache>
                <c:formatCode>General</c:formatCode>
                <c:ptCount val="28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3.5</c:v>
                </c:pt>
                <c:pt idx="7">
                  <c:v>4</c:v>
                </c:pt>
                <c:pt idx="8">
                  <c:v>4.5</c:v>
                </c:pt>
                <c:pt idx="9">
                  <c:v>5</c:v>
                </c:pt>
                <c:pt idx="10">
                  <c:v>5.5</c:v>
                </c:pt>
                <c:pt idx="11">
                  <c:v>6</c:v>
                </c:pt>
                <c:pt idx="12">
                  <c:v>6.5</c:v>
                </c:pt>
                <c:pt idx="13">
                  <c:v>7</c:v>
                </c:pt>
                <c:pt idx="14">
                  <c:v>7.5</c:v>
                </c:pt>
                <c:pt idx="15">
                  <c:v>8</c:v>
                </c:pt>
                <c:pt idx="16">
                  <c:v>8.5</c:v>
                </c:pt>
                <c:pt idx="17">
                  <c:v>9</c:v>
                </c:pt>
                <c:pt idx="18">
                  <c:v>9.5</c:v>
                </c:pt>
                <c:pt idx="19">
                  <c:v>10</c:v>
                </c:pt>
                <c:pt idx="20">
                  <c:v>10.5</c:v>
                </c:pt>
                <c:pt idx="21">
                  <c:v>11</c:v>
                </c:pt>
                <c:pt idx="22">
                  <c:v>11.5</c:v>
                </c:pt>
                <c:pt idx="23">
                  <c:v>12</c:v>
                </c:pt>
                <c:pt idx="24">
                  <c:v>12.5</c:v>
                </c:pt>
                <c:pt idx="25">
                  <c:v>13</c:v>
                </c:pt>
                <c:pt idx="26">
                  <c:v>13.5</c:v>
                </c:pt>
                <c:pt idx="27">
                  <c:v>14</c:v>
                </c:pt>
              </c:numCache>
            </c:numRef>
          </c:xVal>
          <c:yVal>
            <c:numRef>
              <c:f>Feuil1!$B$35:$B$62</c:f>
              <c:numCache>
                <c:formatCode>General</c:formatCode>
                <c:ptCount val="28"/>
                <c:pt idx="0">
                  <c:v>-41.083789392774818</c:v>
                </c:pt>
                <c:pt idx="1">
                  <c:v>25.953105303612588</c:v>
                </c:pt>
                <c:pt idx="2">
                  <c:v>48.298736869075057</c:v>
                </c:pt>
                <c:pt idx="3">
                  <c:v>59.471552651806292</c:v>
                </c:pt>
                <c:pt idx="4">
                  <c:v>66.175242121445024</c:v>
                </c:pt>
                <c:pt idx="5">
                  <c:v>70.644368434537526</c:v>
                </c:pt>
                <c:pt idx="6">
                  <c:v>73.836601515317881</c:v>
                </c:pt>
                <c:pt idx="7">
                  <c:v>76.23077632590315</c:v>
                </c:pt>
                <c:pt idx="8">
                  <c:v>78.092912289691682</c:v>
                </c:pt>
                <c:pt idx="9">
                  <c:v>79.582621060722516</c:v>
                </c:pt>
                <c:pt idx="10">
                  <c:v>80.801473691565917</c:v>
                </c:pt>
                <c:pt idx="11">
                  <c:v>81.81718421726876</c:v>
                </c:pt>
                <c:pt idx="12">
                  <c:v>82.676631585171165</c:v>
                </c:pt>
                <c:pt idx="13">
                  <c:v>83.413300757658931</c:v>
                </c:pt>
                <c:pt idx="14">
                  <c:v>84.051747373815004</c:v>
                </c:pt>
                <c:pt idx="15">
                  <c:v>84.610388162951566</c:v>
                </c:pt>
                <c:pt idx="16">
                  <c:v>85.103306506307362</c:v>
                </c:pt>
                <c:pt idx="17">
                  <c:v>85.541456144845839</c:v>
                </c:pt>
                <c:pt idx="18">
                  <c:v>85.933484768801321</c:v>
                </c:pt>
                <c:pt idx="19">
                  <c:v>86.286310530361249</c:v>
                </c:pt>
                <c:pt idx="20">
                  <c:v>86.605533838439285</c:v>
                </c:pt>
                <c:pt idx="21">
                  <c:v>86.895736845782963</c:v>
                </c:pt>
                <c:pt idx="22">
                  <c:v>87.160704809009786</c:v>
                </c:pt>
                <c:pt idx="23">
                  <c:v>87.403592108634371</c:v>
                </c:pt>
                <c:pt idx="24">
                  <c:v>87.627048424289001</c:v>
                </c:pt>
                <c:pt idx="25">
                  <c:v>87.83331579258558</c:v>
                </c:pt>
                <c:pt idx="26">
                  <c:v>88.024304096563895</c:v>
                </c:pt>
                <c:pt idx="27">
                  <c:v>88.20165037882947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9A88-4337-A7AC-527C454ACD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9485567"/>
        <c:axId val="379480159"/>
        <c:extLst>
          <c:ext xmlns:c15="http://schemas.microsoft.com/office/drawing/2012/chart" uri="{02D57815-91ED-43cb-92C2-25804820EDAC}">
            <c15:filteredScatterSeries>
              <c15:ser>
                <c:idx val="2"/>
                <c:order val="2"/>
                <c:tx>
                  <c:v>Courbe</c:v>
                </c:tx>
                <c:spPr>
                  <a:ln w="9525" cap="rnd">
                    <a:solidFill>
                      <a:schemeClr val="accent5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gradFill rotWithShape="1">
                      <a:gsLst>
                        <a:gs pos="0">
                          <a:schemeClr val="accent5"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5"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5"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5"/>
                      </a:solidFill>
                      <a:round/>
                    </a:ln>
                    <a:effectLst/>
                  </c:spPr>
                </c:marker>
                <c:xVal>
                  <c:numRef>
                    <c:extLst>
                      <c:ext uri="{02D57815-91ED-43cb-92C2-25804820EDAC}">
                        <c15:formulaRef>
                          <c15:sqref>Feuil1!$A$34:$A$62</c15:sqref>
                        </c15:formulaRef>
                      </c:ext>
                    </c:extLst>
                    <c:numCache>
                      <c:formatCode>General</c:formatCode>
                      <c:ptCount val="29"/>
                      <c:pt idx="0">
                        <c:v>0</c:v>
                      </c:pt>
                      <c:pt idx="1">
                        <c:v>0.5</c:v>
                      </c:pt>
                      <c:pt idx="2">
                        <c:v>1</c:v>
                      </c:pt>
                      <c:pt idx="3">
                        <c:v>1.5</c:v>
                      </c:pt>
                      <c:pt idx="4">
                        <c:v>2</c:v>
                      </c:pt>
                      <c:pt idx="5">
                        <c:v>2.5</c:v>
                      </c:pt>
                      <c:pt idx="6">
                        <c:v>3</c:v>
                      </c:pt>
                      <c:pt idx="7">
                        <c:v>3.5</c:v>
                      </c:pt>
                      <c:pt idx="8">
                        <c:v>4</c:v>
                      </c:pt>
                      <c:pt idx="9">
                        <c:v>4.5</c:v>
                      </c:pt>
                      <c:pt idx="10">
                        <c:v>5</c:v>
                      </c:pt>
                      <c:pt idx="11">
                        <c:v>5.5</c:v>
                      </c:pt>
                      <c:pt idx="12">
                        <c:v>6</c:v>
                      </c:pt>
                      <c:pt idx="13">
                        <c:v>6.5</c:v>
                      </c:pt>
                      <c:pt idx="14">
                        <c:v>7</c:v>
                      </c:pt>
                      <c:pt idx="15">
                        <c:v>7.5</c:v>
                      </c:pt>
                      <c:pt idx="16">
                        <c:v>8</c:v>
                      </c:pt>
                      <c:pt idx="17">
                        <c:v>8.5</c:v>
                      </c:pt>
                      <c:pt idx="18">
                        <c:v>9</c:v>
                      </c:pt>
                      <c:pt idx="19">
                        <c:v>9.5</c:v>
                      </c:pt>
                      <c:pt idx="20">
                        <c:v>10</c:v>
                      </c:pt>
                      <c:pt idx="21">
                        <c:v>10.5</c:v>
                      </c:pt>
                      <c:pt idx="22">
                        <c:v>11</c:v>
                      </c:pt>
                      <c:pt idx="23">
                        <c:v>11.5</c:v>
                      </c:pt>
                      <c:pt idx="24">
                        <c:v>12</c:v>
                      </c:pt>
                      <c:pt idx="25">
                        <c:v>12.5</c:v>
                      </c:pt>
                      <c:pt idx="26">
                        <c:v>13</c:v>
                      </c:pt>
                      <c:pt idx="27">
                        <c:v>13.5</c:v>
                      </c:pt>
                      <c:pt idx="28">
                        <c:v>14</c:v>
                      </c:pt>
                    </c:numCache>
                  </c:numRef>
                </c:xVal>
                <c:yVal>
                  <c:numRef>
                    <c:extLst>
                      <c:ext uri="{02D57815-91ED-43cb-92C2-25804820EDAC}">
                        <c15:formulaRef>
                          <c15:sqref>Feuil1!$D$35:$D$62</c15:sqref>
                        </c15:formulaRef>
                      </c:ext>
                    </c:extLst>
                    <c:numCache>
                      <c:formatCode>General</c:formatCode>
                      <c:ptCount val="28"/>
                      <c:pt idx="0">
                        <c:v>464.90999999999997</c:v>
                      </c:pt>
                      <c:pt idx="1">
                        <c:v>153.88</c:v>
                      </c:pt>
                      <c:pt idx="2">
                        <c:v>105.78999999999999</c:v>
                      </c:pt>
                      <c:pt idx="3">
                        <c:v>92.16749999999999</c:v>
                      </c:pt>
                      <c:pt idx="4">
                        <c:v>87.329199999999986</c:v>
                      </c:pt>
                      <c:pt idx="5">
                        <c:v>85.493333333333325</c:v>
                      </c:pt>
                      <c:pt idx="6">
                        <c:v>84.862653061224478</c:v>
                      </c:pt>
                      <c:pt idx="7">
                        <c:v>84.761874999999989</c:v>
                      </c:pt>
                      <c:pt idx="8">
                        <c:v>84.90407407407406</c:v>
                      </c:pt>
                      <c:pt idx="9">
                        <c:v>85.15679999999999</c:v>
                      </c:pt>
                      <c:pt idx="10">
                        <c:v>85.455454545454543</c:v>
                      </c:pt>
                      <c:pt idx="11">
                        <c:v>85.767499999999998</c:v>
                      </c:pt>
                      <c:pt idx="12">
                        <c:v>86.076390532544366</c:v>
                      </c:pt>
                      <c:pt idx="13">
                        <c:v>86.373877551020399</c:v>
                      </c:pt>
                      <c:pt idx="14">
                        <c:v>86.656133333333329</c:v>
                      </c:pt>
                      <c:pt idx="15">
                        <c:v>86.921718749999997</c:v>
                      </c:pt>
                      <c:pt idx="16">
                        <c:v>87.170484429065738</c:v>
                      </c:pt>
                      <c:pt idx="17">
                        <c:v>87.40296296296296</c:v>
                      </c:pt>
                      <c:pt idx="18">
                        <c:v>87.620027700831017</c:v>
                      </c:pt>
                      <c:pt idx="19">
                        <c:v>87.822699999999998</c:v>
                      </c:pt>
                      <c:pt idx="20">
                        <c:v>88.012040816326532</c:v>
                      </c:pt>
                      <c:pt idx="21">
                        <c:v>88.189090909090908</c:v>
                      </c:pt>
                      <c:pt idx="22">
                        <c:v>88.354839319470699</c:v>
                      </c:pt>
                      <c:pt idx="23">
                        <c:v>88.510208333333324</c:v>
                      </c:pt>
                      <c:pt idx="24">
                        <c:v>88.656047999999998</c:v>
                      </c:pt>
                      <c:pt idx="25">
                        <c:v>88.793136094674551</c:v>
                      </c:pt>
                      <c:pt idx="26">
                        <c:v>88.922181069958839</c:v>
                      </c:pt>
                      <c:pt idx="27">
                        <c:v>89.043826530612236</c:v>
                      </c:pt>
                    </c:numCache>
                  </c:numRef>
                </c:yVal>
                <c:smooth val="1"/>
                <c:extLst>
                  <c:ext xmlns:c16="http://schemas.microsoft.com/office/drawing/2014/chart" uri="{C3380CC4-5D6E-409C-BE32-E72D297353CC}">
                    <c16:uniqueId val="{00000002-9A88-4337-A7AC-527C454ACD93}"/>
                  </c:ext>
                </c:extLst>
              </c15:ser>
            </c15:filteredScatterSeries>
          </c:ext>
        </c:extLst>
      </c:scatterChart>
      <c:valAx>
        <c:axId val="379485567"/>
        <c:scaling>
          <c:orientation val="minMax"/>
          <c:max val="14"/>
          <c:min val="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 dirty="0"/>
                  <a:t>H</a:t>
                </a:r>
                <a:r>
                  <a:rPr lang="fr-FR" sz="1100" baseline="-25000" dirty="0"/>
                  <a:t>o</a:t>
                </a:r>
                <a:endParaRPr lang="fr-FR" sz="11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79480159"/>
        <c:crosses val="autoZero"/>
        <c:crossBetween val="midCat"/>
      </c:valAx>
      <c:valAx>
        <c:axId val="379480159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050"/>
                  <a:t> Erreur (mA)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ln>
                  <a:noFill/>
                </a:ln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37948556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Caractéristique</a:t>
            </a:r>
            <a:r>
              <a:rPr lang="en-US" sz="1600" baseline="0"/>
              <a:t> Codeur</a:t>
            </a:r>
            <a:endParaRPr lang="en-US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tops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intercept val="0"/>
            <c:dispRSqr val="1"/>
            <c:dispEq val="1"/>
            <c:trendlineLbl>
              <c:layout>
                <c:manualLayout>
                  <c:x val="-0.26650531215177747"/>
                  <c:y val="8.421476495142142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050" b="0" i="0" u="none" strike="noStrike" kern="1200" baseline="0">
                        <a:solidFill>
                          <a:schemeClr val="accen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fr-FR" sz="1400" baseline="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y = 375,56x</a:t>
                    </a:r>
                    <a:br>
                      <a:rPr lang="fr-FR" sz="1400" baseline="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</a:br>
                    <a:r>
                      <a:rPr lang="fr-FR" sz="1400" baseline="0" dirty="0">
                        <a:solidFill>
                          <a:schemeClr val="accent1">
                            <a:lumMod val="75000"/>
                          </a:schemeClr>
                        </a:solidFill>
                      </a:rPr>
                      <a:t>R² = 0,9999</a:t>
                    </a:r>
                    <a:endParaRPr lang="fr-FR" sz="1400" dirty="0">
                      <a:solidFill>
                        <a:schemeClr val="accent1">
                          <a:lumMod val="75000"/>
                        </a:schemeClr>
                      </a:solidFill>
                    </a:endParaRPr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accen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Feuil1!$A$2:$A$8</c:f>
              <c:numCache>
                <c:formatCode>General</c:formatCode>
                <c:ptCount val="7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7</c:v>
                </c:pt>
                <c:pt idx="4">
                  <c:v>9.8000000000000007</c:v>
                </c:pt>
                <c:pt idx="5">
                  <c:v>16</c:v>
                </c:pt>
                <c:pt idx="6">
                  <c:v>20</c:v>
                </c:pt>
              </c:numCache>
            </c:numRef>
          </c:xVal>
          <c:yVal>
            <c:numRef>
              <c:f>Feuil1!$B$2:$B$8</c:f>
              <c:numCache>
                <c:formatCode>General</c:formatCode>
                <c:ptCount val="7"/>
                <c:pt idx="0">
                  <c:v>377</c:v>
                </c:pt>
                <c:pt idx="1">
                  <c:v>1138</c:v>
                </c:pt>
                <c:pt idx="2">
                  <c:v>1504</c:v>
                </c:pt>
                <c:pt idx="3">
                  <c:v>2604</c:v>
                </c:pt>
                <c:pt idx="4">
                  <c:v>3729</c:v>
                </c:pt>
                <c:pt idx="5">
                  <c:v>6009</c:v>
                </c:pt>
                <c:pt idx="6">
                  <c:v>7494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367-4030-A1FE-F0200AE229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90127568"/>
        <c:axId val="1090129232"/>
      </c:scatterChart>
      <c:valAx>
        <c:axId val="10901275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/>
                  <a:t>Tours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90129232"/>
        <c:crosses val="autoZero"/>
        <c:crossBetween val="midCat"/>
      </c:valAx>
      <c:valAx>
        <c:axId val="1090129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200"/>
                  <a:t>Tops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901275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U</a:t>
            </a:r>
            <a:r>
              <a:rPr lang="fr-FR" baseline="0"/>
              <a:t> fonction de </a:t>
            </a:r>
            <a:r>
              <a:rPr lang="el-GR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fr-FR"/>
          </a:p>
        </c:rich>
      </c:tx>
      <c:layout>
        <c:manualLayout>
          <c:xMode val="edge"/>
          <c:yMode val="edge"/>
          <c:x val="0.37424416748766209"/>
          <c:y val="7.1336917227599278E-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7.1566070955937353E-2"/>
          <c:y val="5.387396639060419E-2"/>
          <c:w val="0.89653018372703408"/>
          <c:h val="0.8416746864975212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backward val="10"/>
            <c:intercept val="0"/>
            <c:dispRSqr val="1"/>
            <c:dispEq val="1"/>
            <c:trendlineLbl>
              <c:layout>
                <c:manualLayout>
                  <c:x val="-0.18550503062117235"/>
                  <c:y val="1.982283464566929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Feuil1!$D$13:$D$23</c:f>
              <c:numCache>
                <c:formatCode>General</c:formatCode>
                <c:ptCount val="11"/>
                <c:pt idx="0">
                  <c:v>5.1422733333333337</c:v>
                </c:pt>
                <c:pt idx="1">
                  <c:v>3.5953000000000004</c:v>
                </c:pt>
                <c:pt idx="2">
                  <c:v>6.6882000000000001</c:v>
                </c:pt>
                <c:pt idx="3">
                  <c:v>8.9039933333333341</c:v>
                </c:pt>
                <c:pt idx="4">
                  <c:v>10.702166666666667</c:v>
                </c:pt>
                <c:pt idx="5">
                  <c:v>12.897026666666667</c:v>
                </c:pt>
                <c:pt idx="6">
                  <c:v>14.945353333333333</c:v>
                </c:pt>
                <c:pt idx="7">
                  <c:v>16.930879999999998</c:v>
                </c:pt>
                <c:pt idx="8">
                  <c:v>18.937340000000003</c:v>
                </c:pt>
                <c:pt idx="9">
                  <c:v>21.947553333333335</c:v>
                </c:pt>
                <c:pt idx="10">
                  <c:v>23.577213333333336</c:v>
                </c:pt>
              </c:numCache>
            </c:numRef>
          </c:xVal>
          <c:yVal>
            <c:numRef>
              <c:f>Feuil1!$B$13:$B$23</c:f>
              <c:numCache>
                <c:formatCode>General</c:formatCode>
                <c:ptCount val="11"/>
                <c:pt idx="0">
                  <c:v>1.86</c:v>
                </c:pt>
                <c:pt idx="1">
                  <c:v>1.34</c:v>
                </c:pt>
                <c:pt idx="2">
                  <c:v>2.35</c:v>
                </c:pt>
                <c:pt idx="3">
                  <c:v>2.99</c:v>
                </c:pt>
                <c:pt idx="4">
                  <c:v>3.6</c:v>
                </c:pt>
                <c:pt idx="5">
                  <c:v>4.3</c:v>
                </c:pt>
                <c:pt idx="6">
                  <c:v>4.95</c:v>
                </c:pt>
                <c:pt idx="7">
                  <c:v>5.6</c:v>
                </c:pt>
                <c:pt idx="8">
                  <c:v>6.25</c:v>
                </c:pt>
                <c:pt idx="9">
                  <c:v>7.16</c:v>
                </c:pt>
                <c:pt idx="10">
                  <c:v>7.82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7C0-484B-9708-46816151C9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7202832"/>
        <c:axId val="1357200336"/>
      </c:scatterChart>
      <c:valAx>
        <c:axId val="1357202832"/>
        <c:scaling>
          <c:orientation val="minMax"/>
          <c:max val="2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/>
                  <a:t>Vitesse</a:t>
                </a:r>
                <a:r>
                  <a:rPr lang="fr-FR" sz="1100" baseline="0"/>
                  <a:t> de Rotation </a:t>
                </a:r>
                <a:r>
                  <a:rPr lang="el-GR" sz="11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Ω</a:t>
                </a:r>
                <a:r>
                  <a:rPr lang="fr-FR" sz="1100" baseline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(rad/s)</a:t>
                </a:r>
                <a:endParaRPr lang="fr-FR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57200336"/>
        <c:crosses val="autoZero"/>
        <c:crossBetween val="midCat"/>
      </c:valAx>
      <c:valAx>
        <c:axId val="1357200336"/>
        <c:scaling>
          <c:orientation val="minMax"/>
          <c:max val="9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800" dirty="0"/>
                  <a:t>Tension</a:t>
                </a:r>
                <a:r>
                  <a:rPr lang="fr-FR" sz="800" baseline="0" dirty="0"/>
                  <a:t> U (V)</a:t>
                </a:r>
                <a:endParaRPr lang="fr-FR" sz="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57202832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Couple</a:t>
            </a:r>
            <a:r>
              <a:rPr lang="en-US" baseline="0"/>
              <a:t> Fonction du Imot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MCC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10"/>
            <c:backward val="10"/>
            <c:intercept val="0"/>
            <c:dispRSqr val="1"/>
            <c:dispEq val="1"/>
            <c:trendlineLbl>
              <c:layout>
                <c:manualLayout>
                  <c:x val="-0.27388626421697287"/>
                  <c:y val="2.5633202099737531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1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Feuil1!$E$2:$E$9</c:f>
              <c:numCache>
                <c:formatCode>General</c:formatCode>
                <c:ptCount val="8"/>
                <c:pt idx="0">
                  <c:v>0.222</c:v>
                </c:pt>
                <c:pt idx="1">
                  <c:v>0.32</c:v>
                </c:pt>
                <c:pt idx="2">
                  <c:v>0.23300000000000001</c:v>
                </c:pt>
                <c:pt idx="3">
                  <c:v>0.3</c:v>
                </c:pt>
                <c:pt idx="4">
                  <c:v>0.45</c:v>
                </c:pt>
                <c:pt idx="5">
                  <c:v>0.46789999999999998</c:v>
                </c:pt>
                <c:pt idx="6">
                  <c:v>0.39300000000000002</c:v>
                </c:pt>
                <c:pt idx="7">
                  <c:v>0.41200000000000003</c:v>
                </c:pt>
              </c:numCache>
            </c:numRef>
          </c:xVal>
          <c:yVal>
            <c:numRef>
              <c:f>Feuil1!$C$2:$C$9</c:f>
              <c:numCache>
                <c:formatCode>General</c:formatCode>
                <c:ptCount val="8"/>
                <c:pt idx="0">
                  <c:v>4.5383800000000016E-2</c:v>
                </c:pt>
                <c:pt idx="1">
                  <c:v>6.2981600000000013E-2</c:v>
                </c:pt>
                <c:pt idx="2">
                  <c:v>4.8162400000000008E-2</c:v>
                </c:pt>
                <c:pt idx="3">
                  <c:v>5.8350600000000002E-2</c:v>
                </c:pt>
                <c:pt idx="4">
                  <c:v>9.0767600000000004E-2</c:v>
                </c:pt>
                <c:pt idx="5">
                  <c:v>9.6324800000000016E-2</c:v>
                </c:pt>
                <c:pt idx="6">
                  <c:v>7.8727000000000019E-2</c:v>
                </c:pt>
                <c:pt idx="7">
                  <c:v>8.0579400000000009E-2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849-4094-9149-B8269EFB7C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57204496"/>
        <c:axId val="1357200752"/>
      </c:scatterChart>
      <c:valAx>
        <c:axId val="1357204496"/>
        <c:scaling>
          <c:orientation val="minMax"/>
          <c:max val="0.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/>
                  <a:t>Imot (A)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57200752"/>
        <c:crosses val="autoZero"/>
        <c:crossBetween val="midCat"/>
      </c:valAx>
      <c:valAx>
        <c:axId val="1357200752"/>
        <c:scaling>
          <c:orientation val="minMax"/>
          <c:max val="0.1200000000000000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050" dirty="0"/>
                  <a:t>Couple</a:t>
                </a:r>
                <a:r>
                  <a:rPr lang="fr-FR" sz="1050" baseline="0" dirty="0"/>
                  <a:t> mot (N.m)</a:t>
                </a:r>
                <a:endParaRPr lang="fr-FR" sz="1050" dirty="0"/>
              </a:p>
            </c:rich>
          </c:tx>
          <c:layout>
            <c:manualLayout>
              <c:xMode val="edge"/>
              <c:yMode val="edge"/>
              <c:x val="2.9167794996125925E-2"/>
              <c:y val="0.41166472684763694"/>
            </c:manualLayout>
          </c:layout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357204496"/>
        <c:crosses val="autoZero"/>
        <c:crossBetween val="midCat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2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0.56312</cdr:x>
      <cdr:y>0.68915</cdr:y>
    </cdr:from>
    <cdr:to>
      <cdr:x>0.86099</cdr:x>
      <cdr:y>0.84408</cdr:y>
    </cdr:to>
    <cdr:sp macro="" textlink="">
      <cdr:nvSpPr>
        <cdr:cNvPr id="2" name="ZoneTexte 1"/>
        <cdr:cNvSpPr txBox="1"/>
      </cdr:nvSpPr>
      <cdr:spPr>
        <a:xfrm xmlns:a="http://schemas.openxmlformats.org/drawingml/2006/main">
          <a:off x="4923571" y="3912579"/>
          <a:ext cx="2604398" cy="87959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fr-FR" sz="1600" b="1" i="1" dirty="0">
              <a:solidFill>
                <a:srgbClr val="00B050"/>
              </a:solidFill>
              <a:latin typeface="Cambria Math" panose="02040503050406030204" pitchFamily="18" charset="0"/>
            </a:rPr>
            <a:t>Erreur</a:t>
          </a:r>
          <a:r>
            <a:rPr lang="fr-FR" sz="1600" b="1" i="1" baseline="0" dirty="0">
              <a:solidFill>
                <a:srgbClr val="00B050"/>
              </a:solidFill>
              <a:latin typeface="Cambria Math" panose="02040503050406030204" pitchFamily="18" charset="0"/>
            </a:rPr>
            <a:t> "Linéariser":</a:t>
          </a:r>
          <a:endParaRPr lang="fr-FR" sz="1600" b="1" i="1" dirty="0">
            <a:solidFill>
              <a:srgbClr val="00B050"/>
            </a:solidFill>
            <a:latin typeface="Cambria Math" panose="02040503050406030204" pitchFamily="18" charset="0"/>
          </a:endParaRPr>
        </a:p>
        <a:p xmlns:a="http://schemas.openxmlformats.org/drawingml/2006/main">
          <a:r>
            <a:rPr lang="fr-FR" sz="1600" b="1" i="0" dirty="0">
              <a:solidFill>
                <a:srgbClr val="00B050"/>
              </a:solidFill>
              <a:latin typeface="Cambria Math" panose="02040503050406030204" pitchFamily="18" charset="0"/>
            </a:rPr>
            <a:t>𝑦=92,99−67,03/𝑥</a:t>
          </a:r>
          <a:endParaRPr lang="fr-FR" sz="1600" b="1" dirty="0">
            <a:solidFill>
              <a:srgbClr val="00B050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A23CDA-6B60-4D71-9804-1AE405D9E14F}" type="datetime1">
              <a:rPr lang="fr-FR" smtClean="0"/>
              <a:t>10/07/2019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67F00B-A660-4DA5-B047-2842C8282664}" type="datetime1">
              <a:rPr lang="fr-FR" noProof="0" smtClean="0"/>
              <a:pPr/>
              <a:t>10/07/2019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636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86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6283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32697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68375C1-7C5C-42A2-80F2-05631BB3764E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0763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151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168375C1-7C5C-42A2-80F2-05631BB3764E}" type="slidenum">
              <a:rPr lang="fr-FR" noProof="0" smtClean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7778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389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68375C1-7C5C-42A2-80F2-05631BB3764E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793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 ici 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1"/>
            <a:ext cx="4752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00" y="2377000"/>
            <a:ext cx="4104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000" y="4962525"/>
            <a:ext cx="4104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0" y="6786564"/>
            <a:ext cx="8828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8828999" y="6786564"/>
            <a:ext cx="315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-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342575" y="2701131"/>
            <a:ext cx="3085425" cy="28281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743575" y="2701131"/>
            <a:ext cx="3085425" cy="28281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44809" y="1728000"/>
            <a:ext cx="309219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1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41822" y="1722439"/>
            <a:ext cx="3078328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fr-FR" noProof="0"/>
              <a:t>2</a:t>
            </a:r>
          </a:p>
        </p:txBody>
      </p:sp>
      <p:sp>
        <p:nvSpPr>
          <p:cNvPr id="16" name="Espace réservé du texte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850" y="1008000"/>
            <a:ext cx="8504635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s nombres-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030" y="1593151"/>
            <a:ext cx="3261049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En-tête de section</a:t>
            </a:r>
          </a:p>
        </p:txBody>
      </p:sp>
      <p:sp>
        <p:nvSpPr>
          <p:cNvPr id="12" name="Espace réservé du texte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54498" y="1767888"/>
            <a:ext cx="2998943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fr-FR" noProof="0"/>
              <a:t>En-tête de section</a:t>
            </a:r>
          </a:p>
        </p:txBody>
      </p:sp>
      <p:sp>
        <p:nvSpPr>
          <p:cNvPr id="9" name="Espace réservé du texte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8861" y="2207063"/>
            <a:ext cx="2340179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fr-FR" noProof="0"/>
              <a:t>En-tête de section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44197" y="2205688"/>
            <a:ext cx="2108714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1</a:t>
            </a:r>
          </a:p>
        </p:txBody>
      </p:sp>
      <p:sp>
        <p:nvSpPr>
          <p:cNvPr id="13" name="Espace réservé du texte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999612" y="2205688"/>
            <a:ext cx="2108714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fr-FR" noProof="0"/>
              <a:t>2</a:t>
            </a:r>
          </a:p>
        </p:txBody>
      </p:sp>
      <p:sp>
        <p:nvSpPr>
          <p:cNvPr id="14" name="Espace réservé du texte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10326" y="2205688"/>
            <a:ext cx="1947782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fr-FR" noProof="0"/>
              <a:t>3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6054" y="4243333"/>
            <a:ext cx="1485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17" name="Espace réservé du texte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1469" y="4243333"/>
            <a:ext cx="1485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18" name="Espace réservé du texte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6450" y="4243333"/>
            <a:ext cx="1485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23850" y="1008000"/>
            <a:ext cx="8504635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e de march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4572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/>
          <a:p>
            <a:pPr rtl="0"/>
            <a:r>
              <a:rPr lang="fr-FR" noProof="0"/>
              <a:t>Modifiez le style du titre du masque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324000" y="3624806"/>
            <a:ext cx="8505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4000" y="951013"/>
            <a:ext cx="1485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Titre quadrant</a:t>
            </a:r>
          </a:p>
        </p:txBody>
      </p:sp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9500" y="6046600"/>
            <a:ext cx="1485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Titre quadrant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000" y="3260393"/>
            <a:ext cx="1485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Titre quadrant</a:t>
            </a:r>
          </a:p>
        </p:txBody>
      </p:sp>
      <p:sp>
        <p:nvSpPr>
          <p:cNvPr id="14" name="Espace réservé du texte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44001" y="3260393"/>
            <a:ext cx="1485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Titre quadrant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4000" y="1728000"/>
            <a:ext cx="41040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725000" y="1728000"/>
            <a:ext cx="41040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24000" y="2210852"/>
            <a:ext cx="4104000" cy="386848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725000" y="2210852"/>
            <a:ext cx="4104000" cy="3868486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cxnSp>
        <p:nvCxnSpPr>
          <p:cNvPr id="12" name="Connecteur droit 11" title="Ligne de séparation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337012" y="2159999"/>
            <a:ext cx="316057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 title="Ligne de séparation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4734525" y="2159999"/>
            <a:ext cx="316057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4000" y="1654025"/>
            <a:ext cx="4104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34525" y="1654025"/>
            <a:ext cx="4094475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6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 encadré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24000" y="2448000"/>
            <a:ext cx="27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226500" y="2448000"/>
            <a:ext cx="27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29000" y="2448000"/>
            <a:ext cx="27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000" y="1728000"/>
            <a:ext cx="27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Titre de section 1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26500" y="1728000"/>
            <a:ext cx="27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Titre de section 2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129000" y="1728000"/>
            <a:ext cx="27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Titre de la section 3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850" y="1008000"/>
            <a:ext cx="8504635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850" y="1008000"/>
            <a:ext cx="8504635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323850" y="3866682"/>
            <a:ext cx="8504635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exte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9681" y="3973125"/>
            <a:ext cx="311706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0" name="Espace réservé du texte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3850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77862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2" name="Espace réservé du texte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1875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3" name="Espace réservé du texte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85888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57831" y="3973125"/>
            <a:ext cx="311706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Année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39901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093913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447926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09964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01939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0" name="Espace réservé du texte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155952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63977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217990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572000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926009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5" name="Espace réservé du texte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280022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634035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7" name="Espace réservé du texte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988048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8" name="Espace réservé du texte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42060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29" name="Espace réservé du texte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73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0" name="Espace réservé du texte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758111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1" name="Espace réservé du texte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050086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2" name="Espace réservé du texte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7404099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3" name="Espace réservé du texte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112124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34" name="Espace réservé du texte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466137" y="3597398"/>
            <a:ext cx="283369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MM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020742" y="2190751"/>
            <a:ext cx="1345406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fr-FR" noProof="0"/>
              <a:t>Titre de l’élément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059538" y="2505005"/>
            <a:ext cx="1267813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Mois, Année</a:t>
            </a:r>
          </a:p>
        </p:txBody>
      </p:sp>
      <p:sp>
        <p:nvSpPr>
          <p:cNvPr id="35" name="Espace réservé du texte 3"/>
          <p:cNvSpPr>
            <a:spLocks noGrp="1"/>
          </p:cNvSpPr>
          <p:nvPr>
            <p:ph type="body" sz="quarter" idx="61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altLang="zh-CN" noProof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  <a:endParaRPr lang="fr-FR" altLang="zh-CN" noProof="0"/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altLang="zh-CN" noProof="0" smtClean="0"/>
              <a:pPr rtl="0"/>
              <a:t>‹N°›</a:t>
            </a:fld>
            <a:endParaRPr lang="fr-FR" altLang="zh-CN" noProof="0"/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3850" y="2319682"/>
            <a:ext cx="1014275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Insérez ou glissez-déplacez une image ici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1141" y="2485913"/>
            <a:ext cx="1593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  <a:endParaRPr lang="fr-FR" altLang="zh-CN" noProof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1141" y="3904988"/>
            <a:ext cx="1593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Courte biographie</a:t>
            </a:r>
            <a:endParaRPr lang="fr-FR" altLang="zh-CN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850" y="1008000"/>
            <a:ext cx="8504635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  <a:endParaRPr lang="fr-FR" altLang="zh-CN" noProof="0"/>
          </a:p>
        </p:txBody>
      </p:sp>
      <p:sp>
        <p:nvSpPr>
          <p:cNvPr id="28" name="Espace réservé du texte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81141" y="3461032"/>
            <a:ext cx="1593000" cy="245885"/>
          </a:xfrm>
        </p:spPr>
        <p:txBody>
          <a:bodyPr rtlCol="0"/>
          <a:lstStyle>
            <a:lvl1pPr marL="0" indent="0" algn="l" rtl="0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</a:t>
            </a:r>
            <a:endParaRPr lang="fr-FR" altLang="zh-CN" noProof="0" dirty="0"/>
          </a:p>
        </p:txBody>
      </p:sp>
      <p:sp>
        <p:nvSpPr>
          <p:cNvPr id="41" name="Espace réservé d’image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3201022" y="2319682"/>
            <a:ext cx="1014275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Insérez ou glissez-déplacez une image ici</a:t>
            </a:r>
          </a:p>
        </p:txBody>
      </p:sp>
      <p:sp>
        <p:nvSpPr>
          <p:cNvPr id="42" name="Espace réservé du texte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58312" y="2485913"/>
            <a:ext cx="1593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  <a:endParaRPr lang="fr-FR" altLang="zh-CN" noProof="0"/>
          </a:p>
        </p:txBody>
      </p:sp>
      <p:sp>
        <p:nvSpPr>
          <p:cNvPr id="43" name="Espace réservé du texte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58312" y="3904988"/>
            <a:ext cx="1593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Courte biographie</a:t>
            </a:r>
            <a:endParaRPr lang="fr-FR" altLang="zh-CN" noProof="0"/>
          </a:p>
        </p:txBody>
      </p:sp>
      <p:sp>
        <p:nvSpPr>
          <p:cNvPr id="44" name="Espace réservé du texte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58312" y="3461032"/>
            <a:ext cx="1593000" cy="245885"/>
          </a:xfrm>
        </p:spPr>
        <p:txBody>
          <a:bodyPr rtlCol="0"/>
          <a:lstStyle>
            <a:lvl1pPr marL="0" indent="0" algn="l" rtl="0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</a:t>
            </a:r>
            <a:endParaRPr lang="fr-FR" altLang="zh-CN" noProof="0" dirty="0"/>
          </a:p>
        </p:txBody>
      </p:sp>
      <p:sp>
        <p:nvSpPr>
          <p:cNvPr id="45" name="Espace réservé d’image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084619" y="2319682"/>
            <a:ext cx="1014275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Insérez ou glissez-déplacez une image ici</a:t>
            </a:r>
          </a:p>
        </p:txBody>
      </p:sp>
      <p:sp>
        <p:nvSpPr>
          <p:cNvPr id="46" name="Espace réservé du texte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235485" y="2485913"/>
            <a:ext cx="1593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</a:t>
            </a:r>
            <a:endParaRPr lang="fr-FR" altLang="zh-CN" noProof="0"/>
          </a:p>
        </p:txBody>
      </p:sp>
      <p:sp>
        <p:nvSpPr>
          <p:cNvPr id="47" name="Espace réservé du texte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235485" y="3904988"/>
            <a:ext cx="1593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Courte biographie</a:t>
            </a:r>
            <a:endParaRPr lang="fr-FR" altLang="zh-CN" noProof="0"/>
          </a:p>
        </p:txBody>
      </p:sp>
      <p:sp>
        <p:nvSpPr>
          <p:cNvPr id="48" name="Espace réservé du texte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235485" y="3461032"/>
            <a:ext cx="1593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fr-FR" noProof="0" dirty="0"/>
              <a:t>Titre</a:t>
            </a:r>
            <a:endParaRPr lang="fr-FR" altLang="zh-CN" noProof="0" dirty="0"/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mbres de l’équipe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850" y="1008000"/>
            <a:ext cx="8504635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49" name="Espace réservé du texte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50" y="4113808"/>
            <a:ext cx="1215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850" y="5258975"/>
            <a:ext cx="1215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51" name="Espace réservé du texte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81777" y="4113808"/>
            <a:ext cx="1215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81777" y="5258975"/>
            <a:ext cx="1215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53" name="Espace réservé du texte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39705" y="4113808"/>
            <a:ext cx="1215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239705" y="5258975"/>
            <a:ext cx="1215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55" name="Espace réservé du texte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97632" y="4113808"/>
            <a:ext cx="1215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7632" y="5258975"/>
            <a:ext cx="1215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57" name="Espace réservé du texte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55559" y="4113808"/>
            <a:ext cx="1215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55559" y="5258975"/>
            <a:ext cx="1215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23850" y="2246681"/>
            <a:ext cx="1215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59" name="Espace réservé d’image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1781777" y="2246681"/>
            <a:ext cx="1215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60" name="Espace réservé d’image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239705" y="2246681"/>
            <a:ext cx="1215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61" name="Espace réservé d’image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4697632" y="2246681"/>
            <a:ext cx="1215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62" name="Espace réservé d’image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155559" y="2246681"/>
            <a:ext cx="1215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613485" y="4113808"/>
            <a:ext cx="1215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22" name="Espace réservé du texte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613485" y="5258975"/>
            <a:ext cx="1215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3" name="Espace réservé d’image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7613485" y="2246681"/>
            <a:ext cx="1215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quarter" idx="49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 avec image 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’image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 ici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4752001" y="1"/>
            <a:ext cx="2984681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4922" y="2377000"/>
            <a:ext cx="2678837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4922" y="4962525"/>
            <a:ext cx="2678837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0" y="6786564"/>
            <a:ext cx="8828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8828999" y="6786564"/>
            <a:ext cx="315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850" y="1008000"/>
            <a:ext cx="8504635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 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’image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 ici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4752001" y="1"/>
            <a:ext cx="2984681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11" name="Rectangle 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0" y="6786564"/>
            <a:ext cx="8828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12" name="Rectangle 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8828999" y="6786564"/>
            <a:ext cx="315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752001" y="0"/>
            <a:ext cx="298468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04922" y="2377000"/>
            <a:ext cx="2678837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Merci de votre attention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79218" y="5057775"/>
            <a:ext cx="2404540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Nom complet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9219" y="5400675"/>
            <a:ext cx="2405063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fr-FR" noProof="0"/>
              <a:t>Coordonnées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79219" y="5751513"/>
            <a:ext cx="2405063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fr-FR" noProof="0"/>
              <a:t>Poignée E-mail ou Réseaux sociaux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erçus d’application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Écran d’un téléphone portable&#10;&#10;Description générée avec un niveau de confiance élevé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80" y="915498"/>
            <a:ext cx="3499607" cy="4684105"/>
          </a:xfrm>
          <a:prstGeom prst="rect">
            <a:avLst/>
          </a:prstGeom>
        </p:spPr>
      </p:pic>
      <p:pic>
        <p:nvPicPr>
          <p:cNvPr id="9" name="Image 8" descr="Écran d’un téléphone portable&#10;&#10;Description générée avec un niveau de confiance élevé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197" y="915498"/>
            <a:ext cx="3499607" cy="4684105"/>
          </a:xfrm>
          <a:prstGeom prst="rect">
            <a:avLst/>
          </a:prstGeom>
        </p:spPr>
      </p:pic>
      <p:pic>
        <p:nvPicPr>
          <p:cNvPr id="10" name="Image 9" descr="Écran d’un téléphone portable&#10;&#10;Description générée avec un niveau de confiance élevé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9413" y="915498"/>
            <a:ext cx="3499607" cy="468410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11629" y="5752809"/>
            <a:ext cx="1485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Informations de la maquette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1629" y="5291099"/>
            <a:ext cx="1485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Nom de la maquette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3882861" y="5752809"/>
            <a:ext cx="1485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Informations de la maquette</a:t>
            </a:r>
          </a:p>
        </p:txBody>
      </p:sp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2861" y="5291099"/>
            <a:ext cx="1485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Nom de la maquette</a:t>
            </a:r>
          </a:p>
        </p:txBody>
      </p: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524909" y="5752809"/>
            <a:ext cx="1485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Informations de la maquette</a:t>
            </a:r>
          </a:p>
        </p:txBody>
      </p:sp>
      <p:sp>
        <p:nvSpPr>
          <p:cNvPr id="16" name="Espace réservé du texte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24909" y="5291099"/>
            <a:ext cx="1485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Nom de la maquette</a:t>
            </a:r>
          </a:p>
        </p:txBody>
      </p:sp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313760" y="1450182"/>
            <a:ext cx="1329428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17" name="Espace réservé d’image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960976" y="1450182"/>
            <a:ext cx="1329428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18" name="Espace réservé d’image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08193" y="1450182"/>
            <a:ext cx="1329428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20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émoign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850" y="1008000"/>
            <a:ext cx="8504635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23851" y="1836744"/>
            <a:ext cx="2656241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fr-FR" noProof="0"/>
              <a:t>Le témoignage vient ici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6917" y="3693626"/>
            <a:ext cx="2438349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Nom et fonction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43880" y="3591659"/>
            <a:ext cx="2656241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fr-FR" noProof="0"/>
              <a:t>Le témoignage vient ici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351039" y="5448541"/>
            <a:ext cx="2438349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Nom et fonction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63909" y="1836744"/>
            <a:ext cx="2656241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fr-FR" noProof="0"/>
              <a:t>Le témoignage vient ici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76976" y="3693626"/>
            <a:ext cx="2438349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Nom et fonction</a:t>
            </a:r>
          </a:p>
        </p:txBody>
      </p:sp>
      <p:sp>
        <p:nvSpPr>
          <p:cNvPr id="17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1"/>
            <a:ext cx="4752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000" y="2377000"/>
            <a:ext cx="4104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000" y="4962525"/>
            <a:ext cx="4104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0" y="6786564"/>
            <a:ext cx="8828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8828999" y="6786564"/>
            <a:ext cx="315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9144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324000" y="1"/>
            <a:ext cx="882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546" y="2377000"/>
            <a:ext cx="472476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546" y="4962525"/>
            <a:ext cx="472476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0" y="6786564"/>
            <a:ext cx="8828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8828999" y="6786564"/>
            <a:ext cx="315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4014787" y="1"/>
            <a:ext cx="4805213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24000" y="6365364"/>
            <a:ext cx="3312169" cy="412431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11" name="Titre 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54471" y="457201"/>
            <a:ext cx="4125845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4014787" y="1"/>
            <a:ext cx="4805213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24000" y="6365364"/>
            <a:ext cx="3312169" cy="412431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11" name="Titre 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’image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4353136" y="457201"/>
            <a:ext cx="4128516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9144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 ici 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324000" y="1"/>
            <a:ext cx="882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0546" y="2377000"/>
            <a:ext cx="472476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0546" y="4962525"/>
            <a:ext cx="472476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des sous-titres du masque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0" y="6786564"/>
            <a:ext cx="8828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8828999" y="6786564"/>
            <a:ext cx="315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5583703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3890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, sous-titre, contenu et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4014787" y="3714750"/>
            <a:ext cx="4805213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999" y="3714747"/>
            <a:ext cx="3312169" cy="2364591"/>
          </a:xfrm>
        </p:spPr>
        <p:txBody>
          <a:bodyPr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2" name="Titre 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578" y="3981451"/>
            <a:ext cx="4312112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5" name="Espace réservé d’image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14787" y="1"/>
            <a:ext cx="4805213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fr-FR" noProof="0"/>
              <a:t>Insérez ou glissez-déplacez votre photo ici</a:t>
            </a:r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24000" y="6365364"/>
            <a:ext cx="3312169" cy="412431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43831" y="5657851"/>
            <a:ext cx="4312001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fr-FR" noProof="0"/>
              <a:t>Sous-titre, slogan ou descriptif à placer ici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3850" y="1008000"/>
            <a:ext cx="8504635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49" name="Espace réservé du texte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3850" y="3971432"/>
            <a:ext cx="1485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50" name="Espace réservé du texte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3850" y="4605832"/>
            <a:ext cx="1485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51" name="Espace réservé du texte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78888" y="3971432"/>
            <a:ext cx="1485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52" name="Espace réservé du texte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78888" y="4605832"/>
            <a:ext cx="1485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53" name="Espace réservé du texte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3925" y="3971432"/>
            <a:ext cx="1485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54" name="Espace réservé du texte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3925" y="4605832"/>
            <a:ext cx="1485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55" name="Espace réservé du texte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88962" y="3971432"/>
            <a:ext cx="1485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56" name="Espace réservé du texte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88962" y="4605832"/>
            <a:ext cx="1485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57" name="Espace réservé du texte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44000" y="3971432"/>
            <a:ext cx="1485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58" name="Espace réservé du texte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344000" y="4605832"/>
            <a:ext cx="1485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323850" y="1735138"/>
            <a:ext cx="1484710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59" name="Espace réservé d’image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2078888" y="1735138"/>
            <a:ext cx="1484710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60" name="Espace réservé d’image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834216" y="1735138"/>
            <a:ext cx="1484710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61" name="Espace réservé d’image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588963" y="1735138"/>
            <a:ext cx="1484710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62" name="Espace réservé d’image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7335441" y="1735138"/>
            <a:ext cx="1484710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0" y="6449086"/>
            <a:ext cx="1200151" cy="244985"/>
          </a:xfrm>
          <a:solidFill>
            <a:srgbClr val="FAFAFA"/>
          </a:solidFill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  <p:sp>
        <p:nvSpPr>
          <p:cNvPr id="23" name="Espace réservé du texte 3"/>
          <p:cNvSpPr>
            <a:spLocks noGrp="1"/>
          </p:cNvSpPr>
          <p:nvPr>
            <p:ph type="body" sz="quarter" idx="47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ône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324000" y="0"/>
            <a:ext cx="4104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sz="1800" noProof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0546" y="5657851"/>
            <a:ext cx="3730909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Sous-titre, slogan ou descriptif à placer ici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24000" y="6365364"/>
            <a:ext cx="4104000" cy="412431"/>
          </a:xfrm>
        </p:spPr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0" name="Espace réservé d’image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4000" y="1"/>
            <a:ext cx="4104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fr-FR" noProof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46" y="3981451"/>
            <a:ext cx="3730909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6002" y="4130531"/>
            <a:ext cx="135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6002" y="4764931"/>
            <a:ext cx="135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1895" y="4130531"/>
            <a:ext cx="135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2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1895" y="4764931"/>
            <a:ext cx="135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7" name="Espace réservé du texte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7789" y="4130531"/>
            <a:ext cx="135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3</a:t>
            </a:r>
          </a:p>
        </p:txBody>
      </p:sp>
      <p:sp>
        <p:nvSpPr>
          <p:cNvPr id="18" name="Espace réservé du texte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87789" y="4764931"/>
            <a:ext cx="135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 puces Icô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324000" y="0"/>
            <a:ext cx="4104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fr-FR" sz="1800" noProof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0546" y="5657851"/>
            <a:ext cx="3730909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Sous-titre, slogan ou descriptif à placer ici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10" name="Espace réservé d’image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24000" y="1"/>
            <a:ext cx="4104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fr-FR" noProof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546" y="3981451"/>
            <a:ext cx="3730909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fr-FR" noProof="0"/>
              <a:t>Modifiez le style du titre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8933" y="5010963"/>
            <a:ext cx="135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3</a:t>
            </a:r>
          </a:p>
        </p:txBody>
      </p:sp>
      <p:sp>
        <p:nvSpPr>
          <p:cNvPr id="14" name="Espace réservé du texte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08933" y="5645363"/>
            <a:ext cx="135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52008" y="5010963"/>
            <a:ext cx="135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4</a:t>
            </a:r>
          </a:p>
        </p:txBody>
      </p:sp>
      <p:sp>
        <p:nvSpPr>
          <p:cNvPr id="16" name="Espace réservé du texte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2008" y="5645363"/>
            <a:ext cx="135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3" name="Espace réservé du texte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08933" y="2360347"/>
            <a:ext cx="135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1</a:t>
            </a:r>
          </a:p>
        </p:txBody>
      </p:sp>
      <p:sp>
        <p:nvSpPr>
          <p:cNvPr id="24" name="Espace réservé du texte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08933" y="2994747"/>
            <a:ext cx="135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25" name="Espace réservé du texte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052008" y="2360347"/>
            <a:ext cx="135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Puce 2</a:t>
            </a:r>
          </a:p>
        </p:txBody>
      </p:sp>
      <p:sp>
        <p:nvSpPr>
          <p:cNvPr id="26" name="Espace réservé du texte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052008" y="2994747"/>
            <a:ext cx="135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puce</a:t>
            </a:r>
          </a:p>
        </p:txBody>
      </p:sp>
      <p:sp>
        <p:nvSpPr>
          <p:cNvPr id="17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it numér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7599" y="1007668"/>
            <a:ext cx="8646401" cy="564538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4000" y="3613425"/>
            <a:ext cx="2981175" cy="2465913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Espace réservé du numéro de diapositive 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850" y="1582738"/>
            <a:ext cx="2981325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Texte mis en relief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912989" y="1450975"/>
            <a:ext cx="523101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fr-FR" noProof="0"/>
              <a:t>Insérez ou glissez-déplacez votre conception d’écran ici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24000" y="1008000"/>
            <a:ext cx="8505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Ligne de texte unique.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73812" y="4637931"/>
            <a:ext cx="1485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33624" y="4637931"/>
            <a:ext cx="1485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93435" y="4637931"/>
            <a:ext cx="1485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Description de la section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73812" y="4003531"/>
            <a:ext cx="1485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Section 1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33624" y="4003531"/>
            <a:ext cx="1485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Section 2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93435" y="4003531"/>
            <a:ext cx="1485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fr-FR" noProof="0"/>
              <a:t>Section 3</a:t>
            </a:r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46" hasCustomPrompt="1"/>
          </p:nvPr>
        </p:nvSpPr>
        <p:spPr>
          <a:xfrm>
            <a:off x="7620001" y="6449086"/>
            <a:ext cx="1136822" cy="244985"/>
          </a:xfrm>
          <a:solidFill>
            <a:srgbClr val="FBFBFB"/>
          </a:solidFill>
          <a:ln>
            <a:noFill/>
          </a:ln>
        </p:spPr>
        <p:txBody>
          <a:bodyPr/>
          <a:lstStyle>
            <a:lvl1pPr marL="0" indent="0">
              <a:buNone/>
              <a:defRPr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9144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000" y="432000"/>
            <a:ext cx="8505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000" y="1728000"/>
            <a:ext cx="8505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29000" y="6365363"/>
            <a:ext cx="315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24000" y="6365364"/>
            <a:ext cx="4104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0" y="6786564"/>
            <a:ext cx="8828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8828999" y="6786564"/>
            <a:ext cx="315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800" noProof="0"/>
          </a:p>
        </p:txBody>
      </p:sp>
      <p:sp>
        <p:nvSpPr>
          <p:cNvPr id="13" name="Zone de texte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7146984" y="6365364"/>
            <a:ext cx="1535906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 rtl="0"/>
            <a:r>
              <a:rPr lang="fr-FR" sz="1200" b="0" noProof="0">
                <a:solidFill>
                  <a:schemeClr val="bg1">
                    <a:lumMod val="65000"/>
                  </a:schemeClr>
                </a:solidFill>
                <a:latin typeface="+mn-lt"/>
              </a:rPr>
              <a:t>NOM OU LOGO</a:t>
            </a:r>
          </a:p>
        </p:txBody>
      </p:sp>
      <p:sp>
        <p:nvSpPr>
          <p:cNvPr id="11" name="Espace réservé du texte 3"/>
          <p:cNvSpPr txBox="1">
            <a:spLocks/>
          </p:cNvSpPr>
          <p:nvPr userDrawn="1"/>
        </p:nvSpPr>
        <p:spPr>
          <a:xfrm>
            <a:off x="7481043" y="6365363"/>
            <a:ext cx="1274902" cy="379229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1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AutoShoes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  <p:sldLayoutId id="2147483681" r:id="rId30"/>
    <p:sldLayoutId id="2147483682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5" Type="http://schemas.openxmlformats.org/officeDocument/2006/relationships/chart" Target="../charts/chart5.xml"/><Relationship Id="rId4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0.jpeg"/><Relationship Id="rId5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jpeg"/><Relationship Id="rId7" Type="http://schemas.openxmlformats.org/officeDocument/2006/relationships/image" Target="../media/image5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1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8.png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6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3.png"/><Relationship Id="rId5" Type="http://schemas.openxmlformats.org/officeDocument/2006/relationships/image" Target="../media/image53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2.png"/><Relationship Id="rId5" Type="http://schemas.openxmlformats.org/officeDocument/2006/relationships/image" Target="../media/image660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4" t="11983" r="13490" b="13799"/>
          <a:stretch/>
        </p:blipFill>
        <p:spPr>
          <a:xfrm>
            <a:off x="0" y="0"/>
            <a:ext cx="9144000" cy="6791498"/>
          </a:xfrm>
        </p:spPr>
      </p:pic>
      <p:sp>
        <p:nvSpPr>
          <p:cNvPr id="28" name="Rectangle 27" title="Arrière-plan sombre semi-transparent">
            <a:extLst>
              <a:ext uri="{FF2B5EF4-FFF2-40B4-BE49-F238E27FC236}">
                <a16:creationId xmlns:a16="http://schemas.microsoft.com/office/drawing/2014/main" id="{E93CFE69-79B0-440B-949E-DA17AD834A10}"/>
              </a:ext>
            </a:extLst>
          </p:cNvPr>
          <p:cNvSpPr/>
          <p:nvPr/>
        </p:nvSpPr>
        <p:spPr>
          <a:xfrm>
            <a:off x="4752001" y="0"/>
            <a:ext cx="3228217" cy="679149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350" dirty="0"/>
          </a:p>
        </p:txBody>
      </p:sp>
      <p:sp>
        <p:nvSpPr>
          <p:cNvPr id="19" name="Zone de texte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4904921" y="2224751"/>
            <a:ext cx="280929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90000"/>
              </a:lnSpc>
            </a:pPr>
            <a:r>
              <a:rPr lang="fr-FR" sz="15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Dary Jean-Léo </a:t>
            </a:r>
            <a:r>
              <a:rPr lang="fr-FR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n°26212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904922" y="2377000"/>
            <a:ext cx="3158423" cy="2135641"/>
          </a:xfrm>
        </p:spPr>
        <p:txBody>
          <a:bodyPr rtlCol="0"/>
          <a:lstStyle/>
          <a:p>
            <a:pPr rtl="0"/>
            <a:r>
              <a:rPr lang="fr-FR" dirty="0"/>
              <a:t>AutoShoes : Les chaussures </a:t>
            </a:r>
            <a:r>
              <a:rPr lang="fr-FR" dirty="0" err="1"/>
              <a:t>AutoLaçantes</a:t>
            </a:r>
            <a:endParaRPr lang="fr-FR" dirty="0"/>
          </a:p>
        </p:txBody>
      </p:sp>
      <p:cxnSp>
        <p:nvCxnSpPr>
          <p:cNvPr id="16" name="Connecteur droit 15" title="Ligne de séparation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 flipV="1">
            <a:off x="4904922" y="4512641"/>
            <a:ext cx="3075296" cy="2209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4904922" y="4579143"/>
            <a:ext cx="2678837" cy="1120687"/>
          </a:xfrm>
        </p:spPr>
        <p:txBody>
          <a:bodyPr rtlCol="0"/>
          <a:lstStyle/>
          <a:p>
            <a:pPr rtl="0"/>
            <a:r>
              <a:rPr lang="fr-FR" dirty="0"/>
              <a:t>Une nouvelle façon de se déplacer</a:t>
            </a:r>
          </a:p>
        </p:txBody>
      </p:sp>
    </p:spTree>
    <p:extLst>
      <p:ext uri="{BB962C8B-B14F-4D97-AF65-F5344CB8AC3E}">
        <p14:creationId xmlns:p14="http://schemas.microsoft.com/office/powerpoint/2010/main" val="279430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" b="3588"/>
          <a:stretch>
            <a:fillRect/>
          </a:stretch>
        </p:blipFill>
        <p:spPr>
          <a:xfrm>
            <a:off x="0" y="0"/>
            <a:ext cx="9144000" cy="6365363"/>
          </a:xfrm>
        </p:spPr>
      </p:pic>
      <p:sp>
        <p:nvSpPr>
          <p:cNvPr id="20" name="Rectangle 19" title="Arrière-plan sombre semi-transparent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324001" y="0"/>
            <a:ext cx="8819999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350" dirty="0"/>
          </a:p>
        </p:txBody>
      </p:sp>
      <p:sp>
        <p:nvSpPr>
          <p:cNvPr id="30" name="Rectangle 29" descr="Arrière-plan clair semi-transparent" title="Arrière-plan clair semi-transparent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-15773"/>
            <a:ext cx="324001" cy="63811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35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18" name="Zone de texte 18">
            <a:extLst>
              <a:ext uri="{FF2B5EF4-FFF2-40B4-BE49-F238E27FC236}">
                <a16:creationId xmlns:a16="http://schemas.microsoft.com/office/drawing/2014/main" id="{336C046D-7B8B-41D7-8F69-EB176F1C84B0}"/>
              </a:ext>
            </a:extLst>
          </p:cNvPr>
          <p:cNvSpPr txBox="1"/>
          <p:nvPr/>
        </p:nvSpPr>
        <p:spPr bwMode="gray">
          <a:xfrm>
            <a:off x="7811317" y="0"/>
            <a:ext cx="1332683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65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AutoShoes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6299682" cy="2387600"/>
          </a:xfrm>
        </p:spPr>
        <p:txBody>
          <a:bodyPr rtlCol="0"/>
          <a:lstStyle/>
          <a:p>
            <a:pPr rtl="0"/>
            <a:r>
              <a:rPr lang="fr-FR" dirty="0"/>
              <a:t>Capteurs</a:t>
            </a:r>
          </a:p>
        </p:txBody>
      </p:sp>
      <p:cxnSp>
        <p:nvCxnSpPr>
          <p:cNvPr id="13" name="Connecteur droit 12" title="Ligne de séparation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space réservé pour une image  2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12569"/>
          <a:stretch>
            <a:fillRect/>
          </a:stretch>
        </p:blipFill>
        <p:spPr>
          <a:xfrm>
            <a:off x="680727" y="1905002"/>
            <a:ext cx="1979613" cy="198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83046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11</a:t>
            </a:fld>
            <a:endParaRPr lang="fr-FR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de Force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2" y="2400300"/>
            <a:ext cx="2761059" cy="552450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/>
              <a:t>Permet de détecter le pied de l’utilisateur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29841" y="2952751"/>
            <a:ext cx="29491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Mesure de la relation entre le poids et le voltage de sortie du capteur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5" y="3549836"/>
            <a:ext cx="3765120" cy="2823840"/>
          </a:xfrm>
          <a:prstGeom prst="rect">
            <a:avLst/>
          </a:prstGeom>
        </p:spPr>
      </p:pic>
      <p:grpSp>
        <p:nvGrpSpPr>
          <p:cNvPr id="5" name="Groupe 4"/>
          <p:cNvGrpSpPr/>
          <p:nvPr/>
        </p:nvGrpSpPr>
        <p:grpSpPr>
          <a:xfrm>
            <a:off x="4073235" y="365917"/>
            <a:ext cx="4646815" cy="6093071"/>
            <a:chOff x="4073236" y="365918"/>
            <a:chExt cx="4085706" cy="5590840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3236" y="365918"/>
              <a:ext cx="3949017" cy="5265355"/>
            </a:xfrm>
            <a:prstGeom prst="rect">
              <a:avLst/>
            </a:prstGeom>
          </p:spPr>
        </p:pic>
        <p:sp>
          <p:nvSpPr>
            <p:cNvPr id="10" name="ZoneTexte 9"/>
            <p:cNvSpPr txBox="1"/>
            <p:nvPr/>
          </p:nvSpPr>
          <p:spPr>
            <a:xfrm>
              <a:off x="4073236" y="5618204"/>
              <a:ext cx="4085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>
                  <a:solidFill>
                    <a:schemeClr val="bg1"/>
                  </a:solidFill>
                </a:rPr>
                <a:t>Montage « Poutre pour capteur de force »</a:t>
              </a:r>
              <a:r>
                <a:rPr lang="fr-FR" sz="1350" dirty="0">
                  <a:solidFill>
                    <a:schemeClr val="bg1"/>
                  </a:solidFill>
                </a:rPr>
                <a:t> </a:t>
              </a:r>
              <a:endParaRPr lang="fr-FR" sz="1350" dirty="0"/>
            </a:p>
          </p:txBody>
        </p:sp>
      </p:grp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9" t="34815" r="18472" b="24815"/>
          <a:stretch/>
        </p:blipFill>
        <p:spPr>
          <a:xfrm rot="5400000">
            <a:off x="2682581" y="945381"/>
            <a:ext cx="1824361" cy="84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59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3936098"/>
              </p:ext>
            </p:extLst>
          </p:nvPr>
        </p:nvGraphicFramePr>
        <p:xfrm>
          <a:off x="182880" y="1005841"/>
          <a:ext cx="8646121" cy="5719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Caractéristique Capteur de Force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12</a:t>
            </a:fld>
            <a:endParaRPr lang="fr-FR" noProof="0"/>
          </a:p>
        </p:txBody>
      </p:sp>
      <p:sp>
        <p:nvSpPr>
          <p:cNvPr id="7" name="ZoneTexte 6"/>
          <p:cNvSpPr txBox="1"/>
          <p:nvPr/>
        </p:nvSpPr>
        <p:spPr>
          <a:xfrm>
            <a:off x="4505940" y="1906708"/>
            <a:ext cx="23905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 err="1"/>
              <a:t>EXPvalue</a:t>
            </a:r>
            <a:r>
              <a:rPr lang="fr-FR" sz="1350" dirty="0"/>
              <a:t>=753.4 </a:t>
            </a:r>
            <a:r>
              <a:rPr lang="el-GR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endParaRPr lang="fr-FR" sz="1350" dirty="0"/>
          </a:p>
        </p:txBody>
      </p:sp>
    </p:spTree>
    <p:extLst>
      <p:ext uri="{BB962C8B-B14F-4D97-AF65-F5344CB8AC3E}">
        <p14:creationId xmlns:p14="http://schemas.microsoft.com/office/powerpoint/2010/main" val="131391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" y="2434450"/>
            <a:ext cx="3959392" cy="2582567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13</a:t>
            </a:fld>
            <a:endParaRPr lang="fr-FR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29841" y="825535"/>
            <a:ext cx="3048541" cy="1200150"/>
          </a:xfrm>
        </p:spPr>
        <p:txBody>
          <a:bodyPr/>
          <a:lstStyle/>
          <a:p>
            <a:r>
              <a:rPr lang="fr-FR" dirty="0"/>
              <a:t>Capteur de Courant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388505" y="1958405"/>
            <a:ext cx="2949178" cy="3811588"/>
          </a:xfrm>
        </p:spPr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/>
              <a:t>Permet de détecter le couple résistant</a:t>
            </a:r>
          </a:p>
        </p:txBody>
      </p:sp>
      <p:grpSp>
        <p:nvGrpSpPr>
          <p:cNvPr id="9" name="Groupe 8"/>
          <p:cNvGrpSpPr/>
          <p:nvPr/>
        </p:nvGrpSpPr>
        <p:grpSpPr>
          <a:xfrm>
            <a:off x="4183156" y="83127"/>
            <a:ext cx="4248920" cy="3804156"/>
            <a:chOff x="6880413" y="0"/>
            <a:chExt cx="5142407" cy="4505506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" t="31888" r="1"/>
            <a:stretch/>
          </p:blipFill>
          <p:spPr>
            <a:xfrm>
              <a:off x="6880413" y="0"/>
              <a:ext cx="4505927" cy="4101737"/>
            </a:xfrm>
            <a:prstGeom prst="rect">
              <a:avLst/>
            </a:prstGeom>
          </p:spPr>
        </p:pic>
        <p:sp>
          <p:nvSpPr>
            <p:cNvPr id="8" name="ZoneTexte 7"/>
            <p:cNvSpPr txBox="1"/>
            <p:nvPr/>
          </p:nvSpPr>
          <p:spPr>
            <a:xfrm>
              <a:off x="6880413" y="4059299"/>
              <a:ext cx="5142407" cy="446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>
                  <a:solidFill>
                    <a:schemeClr val="bg1"/>
                  </a:solidFill>
                </a:rPr>
                <a:t>Montage « Résistance de Puissance »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743919" y="5063870"/>
                <a:ext cx="2690846" cy="562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5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fr-FR" sz="135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(1+</m:t>
                          </m:r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fr-FR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fr-FR" sz="1350" dirty="0"/>
                            <m:t> </m:t>
                          </m:r>
                        </m:den>
                      </m:f>
                    </m:oMath>
                  </m:oMathPara>
                </a14:m>
                <a:endParaRPr lang="fr-FR" sz="135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9" y="5063870"/>
                <a:ext cx="2690846" cy="5620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/>
              <p:cNvSpPr txBox="1"/>
              <p:nvPr/>
            </p:nvSpPr>
            <p:spPr>
              <a:xfrm>
                <a:off x="116261" y="5647818"/>
                <a:ext cx="1009547" cy="539828"/>
              </a:xfrm>
              <a:prstGeom prst="rect">
                <a:avLst/>
              </a:prstGeom>
              <a:noFill/>
              <a:ln w="57150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135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350" dirty="0"/>
              </a:p>
            </p:txBody>
          </p:sp>
        </mc:Choice>
        <mc:Fallback xmlns="">
          <p:sp>
            <p:nvSpPr>
              <p:cNvPr id="11" name="ZoneText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61" y="5647818"/>
                <a:ext cx="1009547" cy="5398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57150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1796543" y="5604468"/>
                <a:ext cx="1765340" cy="7254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13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sz="135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fr-FR" sz="135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fr-FR" sz="135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fr-FR" sz="1350" i="1" dirty="0">
                  <a:latin typeface="Cambria Math" panose="02040503050406030204" pitchFamily="18" charset="0"/>
                </a:endParaRPr>
              </a:p>
              <a:p>
                <a:r>
                  <a:rPr lang="fr-FR" sz="1350" dirty="0"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fr-FR" sz="135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=43</m:t>
                    </m:r>
                    <m:r>
                      <m:rPr>
                        <m:sty m:val="p"/>
                      </m:rPr>
                      <a:rPr lang="fr-FR" sz="135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kHz</m:t>
                    </m:r>
                  </m:oMath>
                </a14:m>
                <a:endParaRPr lang="fr-FR" sz="135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543" y="5604468"/>
                <a:ext cx="1765340" cy="72545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01" r="4624" b="29270"/>
          <a:stretch/>
        </p:blipFill>
        <p:spPr>
          <a:xfrm>
            <a:off x="4310043" y="3835964"/>
            <a:ext cx="3927870" cy="2384701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4310043" y="6210180"/>
            <a:ext cx="27993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ACS712+Filtre Amplificateur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 flipH="1" flipV="1">
            <a:off x="841421" y="4296255"/>
            <a:ext cx="4763" cy="509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3609927" y="4159902"/>
            <a:ext cx="4763" cy="61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846086" y="4425633"/>
            <a:ext cx="208917" cy="30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e</a:t>
            </a:r>
          </a:p>
        </p:txBody>
      </p:sp>
      <p:sp>
        <p:nvSpPr>
          <p:cNvPr id="19" name="ZoneTexte 18"/>
          <p:cNvSpPr txBox="1"/>
          <p:nvPr/>
        </p:nvSpPr>
        <p:spPr>
          <a:xfrm rot="10800000" flipV="1">
            <a:off x="3627892" y="4371641"/>
            <a:ext cx="5676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1570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14</a:t>
            </a:fld>
            <a:endParaRPr lang="fr-FR" noProof="0"/>
          </a:p>
        </p:txBody>
      </p:sp>
      <p:grpSp>
        <p:nvGrpSpPr>
          <p:cNvPr id="15" name="Groupe 14"/>
          <p:cNvGrpSpPr/>
          <p:nvPr/>
        </p:nvGrpSpPr>
        <p:grpSpPr>
          <a:xfrm>
            <a:off x="0" y="2903980"/>
            <a:ext cx="3734734" cy="3423039"/>
            <a:chOff x="47280" y="1958364"/>
            <a:chExt cx="4792655" cy="4312327"/>
          </a:xfrm>
        </p:grpSpPr>
        <p:grpSp>
          <p:nvGrpSpPr>
            <p:cNvPr id="10" name="Groupe 9"/>
            <p:cNvGrpSpPr/>
            <p:nvPr/>
          </p:nvGrpSpPr>
          <p:grpSpPr>
            <a:xfrm>
              <a:off x="282285" y="1958364"/>
              <a:ext cx="4557650" cy="4312327"/>
              <a:chOff x="6031971" y="0"/>
              <a:chExt cx="4999799" cy="5674720"/>
            </a:xfrm>
          </p:grpSpPr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1971" y="0"/>
                <a:ext cx="4999799" cy="5177245"/>
              </a:xfrm>
              <a:prstGeom prst="rect">
                <a:avLst/>
              </a:prstGeom>
            </p:spPr>
          </p:pic>
          <p:sp>
            <p:nvSpPr>
              <p:cNvPr id="9" name="ZoneTexte 8"/>
              <p:cNvSpPr txBox="1"/>
              <p:nvPr/>
            </p:nvSpPr>
            <p:spPr>
              <a:xfrm>
                <a:off x="6031971" y="5177244"/>
                <a:ext cx="4178206" cy="497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350" dirty="0"/>
                  <a:t>Erreur  ±37 mA</a:t>
                </a:r>
              </a:p>
            </p:txBody>
          </p:sp>
        </p:grpSp>
        <p:sp>
          <p:nvSpPr>
            <p:cNvPr id="4" name="ZoneTexte 3"/>
            <p:cNvSpPr txBox="1"/>
            <p:nvPr/>
          </p:nvSpPr>
          <p:spPr>
            <a:xfrm rot="16200000">
              <a:off x="-1049970" y="3526943"/>
              <a:ext cx="259461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/>
                <a:t>Ampérage moyen(mA)</a:t>
              </a:r>
            </a:p>
          </p:txBody>
        </p:sp>
      </p:grpSp>
      <p:graphicFrame>
        <p:nvGraphicFramePr>
          <p:cNvPr id="20" name="Graphique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1699296"/>
              </p:ext>
            </p:extLst>
          </p:nvPr>
        </p:nvGraphicFramePr>
        <p:xfrm>
          <a:off x="3734734" y="0"/>
          <a:ext cx="5094266" cy="3375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ZoneTexte 20"/>
          <p:cNvSpPr txBox="1"/>
          <p:nvPr/>
        </p:nvSpPr>
        <p:spPr>
          <a:xfrm>
            <a:off x="923010" y="2173218"/>
            <a:ext cx="1701437" cy="507831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1350" dirty="0"/>
              <a:t>Précision: 437 mV/A</a:t>
            </a:r>
          </a:p>
        </p:txBody>
      </p:sp>
      <p:sp>
        <p:nvSpPr>
          <p:cNvPr id="16" name="ZoneTexte 3"/>
          <p:cNvSpPr txBox="1"/>
          <p:nvPr/>
        </p:nvSpPr>
        <p:spPr>
          <a:xfrm rot="16200000">
            <a:off x="7650999" y="4648076"/>
            <a:ext cx="2638682" cy="347321"/>
          </a:xfrm>
          <a:prstGeom prst="rect">
            <a:avLst/>
          </a:prstGeom>
          <a:solidFill>
            <a:sysClr val="window" lastClr="FFFFFF"/>
          </a:solidFill>
          <a:ln w="9525" cmpd="sng">
            <a:solidFill>
              <a:sysClr val="window" lastClr="FFFFFF"/>
            </a:solidFill>
          </a:ln>
          <a:effectLst/>
        </p:spPr>
        <p:txBody>
          <a:bodyPr wrap="square" rtlCol="0" anchor="t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/>
            <a:r>
              <a:rPr lang="fr-FR" sz="1200" kern="0" dirty="0">
                <a:solidFill>
                  <a:sysClr val="window" lastClr="FFFFFF">
                    <a:lumMod val="65000"/>
                  </a:sysClr>
                </a:solidFill>
                <a:latin typeface="Calibri" panose="020F0502020204030204"/>
              </a:rPr>
              <a:t>Erreur </a:t>
            </a:r>
            <a:r>
              <a:rPr lang="fr-FR" kern="0" dirty="0">
                <a:solidFill>
                  <a:sysClr val="window" lastClr="FFFFFF">
                    <a:lumMod val="65000"/>
                  </a:sysClr>
                </a:solidFill>
                <a:latin typeface="Calibri" panose="020F0502020204030204"/>
              </a:rPr>
              <a:t>(mV)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4778" y="474900"/>
            <a:ext cx="8505000" cy="432000"/>
          </a:xfrm>
        </p:spPr>
        <p:txBody>
          <a:bodyPr/>
          <a:lstStyle/>
          <a:p>
            <a:r>
              <a:rPr lang="fr-FR" dirty="0"/>
              <a:t>Caractéristique </a:t>
            </a:r>
            <a:br>
              <a:rPr lang="fr-FR" dirty="0"/>
            </a:br>
            <a:r>
              <a:rPr lang="fr-FR" dirty="0"/>
              <a:t>et Erreur</a:t>
            </a:r>
          </a:p>
        </p:txBody>
      </p:sp>
      <p:graphicFrame>
        <p:nvGraphicFramePr>
          <p:cNvPr id="17" name="Graphique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576591"/>
              </p:ext>
            </p:extLst>
          </p:nvPr>
        </p:nvGraphicFramePr>
        <p:xfrm>
          <a:off x="3573780" y="3278111"/>
          <a:ext cx="5478780" cy="3508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570426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fr-FR" dirty="0"/>
                  <a:t>Erreur Capteur de Courant</a:t>
                </a:r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15</a:t>
            </a:fld>
            <a:endParaRPr lang="fr-FR" noProof="0"/>
          </a:p>
        </p:txBody>
      </p:sp>
      <p:graphicFrame>
        <p:nvGraphicFramePr>
          <p:cNvPr id="6" name="Graphique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4300528"/>
              </p:ext>
            </p:extLst>
          </p:nvPr>
        </p:nvGraphicFramePr>
        <p:xfrm>
          <a:off x="0" y="748145"/>
          <a:ext cx="9144000" cy="5617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5831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16</a:t>
            </a:fld>
            <a:endParaRPr lang="fr-FR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Capteur de vitesse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dirty="0"/>
              <a:t>Détecter une décélération</a:t>
            </a:r>
          </a:p>
        </p:txBody>
      </p:sp>
      <p:pic>
        <p:nvPicPr>
          <p:cNvPr id="8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980" r="63800" b="35634"/>
          <a:stretch/>
        </p:blipFill>
        <p:spPr>
          <a:xfrm>
            <a:off x="4237520" y="371297"/>
            <a:ext cx="1780212" cy="1750542"/>
          </a:xfrm>
        </p:spPr>
      </p:pic>
      <p:sp>
        <p:nvSpPr>
          <p:cNvPr id="9" name="ZoneTexte 8"/>
          <p:cNvSpPr txBox="1"/>
          <p:nvPr/>
        </p:nvSpPr>
        <p:spPr>
          <a:xfrm>
            <a:off x="4291603" y="2208198"/>
            <a:ext cx="16720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chemeClr val="bg1"/>
                </a:solidFill>
              </a:rPr>
              <a:t>Codeur à effet Hall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6061151" y="299258"/>
            <a:ext cx="2625846" cy="2389236"/>
            <a:chOff x="7276125" y="1"/>
            <a:chExt cx="3339884" cy="2382666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1980" y="1"/>
              <a:ext cx="2548175" cy="2060390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/>
          </p:nvSpPr>
          <p:spPr>
            <a:xfrm>
              <a:off x="7276125" y="2060391"/>
              <a:ext cx="3339884" cy="322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00" dirty="0">
                  <a:solidFill>
                    <a:schemeClr val="bg1"/>
                  </a:solidFill>
                </a:rPr>
                <a:t>Signal créneaux du capteur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3890356" y="2883763"/>
            <a:ext cx="4796641" cy="3816295"/>
            <a:chOff x="5274" y="2303811"/>
            <a:chExt cx="3189661" cy="2771830"/>
          </a:xfrm>
        </p:grpSpPr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624" t="16760" r="-2856" b="18366"/>
            <a:stretch/>
          </p:blipFill>
          <p:spPr>
            <a:xfrm>
              <a:off x="88006" y="2303811"/>
              <a:ext cx="3106929" cy="2420983"/>
            </a:xfrm>
            <a:prstGeom prst="rect">
              <a:avLst/>
            </a:prstGeom>
          </p:spPr>
        </p:pic>
        <p:sp>
          <p:nvSpPr>
            <p:cNvPr id="15" name="ZoneTexte 14"/>
            <p:cNvSpPr txBox="1"/>
            <p:nvPr/>
          </p:nvSpPr>
          <p:spPr>
            <a:xfrm>
              <a:off x="5274" y="4724794"/>
              <a:ext cx="3117669" cy="350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</a:rPr>
                <a:t>Montage codeur incrémental</a:t>
              </a:r>
            </a:p>
          </p:txBody>
        </p:sp>
      </p:grpSp>
      <p:graphicFrame>
        <p:nvGraphicFramePr>
          <p:cNvPr id="17" name="Graphique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0498830"/>
              </p:ext>
            </p:extLst>
          </p:nvPr>
        </p:nvGraphicFramePr>
        <p:xfrm>
          <a:off x="-45548" y="2588080"/>
          <a:ext cx="4016828" cy="3777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1950975" y="4538123"/>
            <a:ext cx="203780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PPR=375,5 tops/tour</a:t>
            </a:r>
            <a:endParaRPr lang="fr-FR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77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Problème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17</a:t>
            </a:fld>
            <a:endParaRPr lang="fr-FR" noProof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19" b="12924"/>
          <a:stretch/>
        </p:blipFill>
        <p:spPr>
          <a:xfrm>
            <a:off x="195322" y="2107479"/>
            <a:ext cx="8878821" cy="327085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 rot="16200000">
            <a:off x="-762720" y="3684055"/>
            <a:ext cx="19528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Accélération(rad/s²)</a:t>
            </a:r>
          </a:p>
        </p:txBody>
      </p:sp>
    </p:spTree>
    <p:extLst>
      <p:ext uri="{BB962C8B-B14F-4D97-AF65-F5344CB8AC3E}">
        <p14:creationId xmlns:p14="http://schemas.microsoft.com/office/powerpoint/2010/main" val="2370584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" b="3588"/>
          <a:stretch>
            <a:fillRect/>
          </a:stretch>
        </p:blipFill>
        <p:spPr>
          <a:xfrm>
            <a:off x="0" y="0"/>
            <a:ext cx="9144000" cy="6365363"/>
          </a:xfrm>
        </p:spPr>
      </p:pic>
      <p:sp>
        <p:nvSpPr>
          <p:cNvPr id="20" name="Rectangle 19" title="Arrière-plan sombre semi-transparent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324001" y="0"/>
            <a:ext cx="8819999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350" dirty="0"/>
          </a:p>
        </p:txBody>
      </p:sp>
      <p:sp>
        <p:nvSpPr>
          <p:cNvPr id="30" name="Rectangle 29" descr="Arrière-plan clair semi-transparent" title="Arrière-plan clair semi-transparent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-15773"/>
            <a:ext cx="324001" cy="63811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35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18" name="Zone de texte 18">
            <a:extLst>
              <a:ext uri="{FF2B5EF4-FFF2-40B4-BE49-F238E27FC236}">
                <a16:creationId xmlns:a16="http://schemas.microsoft.com/office/drawing/2014/main" id="{336C046D-7B8B-41D7-8F69-EB176F1C84B0}"/>
              </a:ext>
            </a:extLst>
          </p:cNvPr>
          <p:cNvSpPr txBox="1"/>
          <p:nvPr/>
        </p:nvSpPr>
        <p:spPr bwMode="gray">
          <a:xfrm>
            <a:off x="7811317" y="0"/>
            <a:ext cx="1332683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65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AutoShoes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6299682" cy="2387600"/>
          </a:xfrm>
        </p:spPr>
        <p:txBody>
          <a:bodyPr rtlCol="0"/>
          <a:lstStyle/>
          <a:p>
            <a:pPr rtl="0"/>
            <a:r>
              <a:rPr lang="fr-FR" dirty="0"/>
              <a:t>Serrage des lacets</a:t>
            </a:r>
          </a:p>
        </p:txBody>
      </p:sp>
      <p:cxnSp>
        <p:nvCxnSpPr>
          <p:cNvPr id="13" name="Connecteur droit 12" title="Ligne de séparation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space réservé pour une image  2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" r="-270"/>
          <a:stretch/>
        </p:blipFill>
        <p:spPr>
          <a:xfrm>
            <a:off x="680727" y="2103593"/>
            <a:ext cx="1908488" cy="191001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42017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19</a:t>
            </a:fld>
            <a:endParaRPr lang="fr-FR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558823" y="362561"/>
            <a:ext cx="2949178" cy="1600200"/>
          </a:xfrm>
        </p:spPr>
        <p:txBody>
          <a:bodyPr/>
          <a:lstStyle/>
          <a:p>
            <a:r>
              <a:rPr lang="fr-FR" dirty="0"/>
              <a:t>Lacets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7337" y="2400300"/>
            <a:ext cx="1831528" cy="32657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9" name="Rectangle 8"/>
          <p:cNvSpPr/>
          <p:nvPr/>
        </p:nvSpPr>
        <p:spPr>
          <a:xfrm rot="16200000">
            <a:off x="2361217" y="4002133"/>
            <a:ext cx="1835332" cy="326571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0" name="Ellipse 9"/>
          <p:cNvSpPr/>
          <p:nvPr/>
        </p:nvSpPr>
        <p:spPr>
          <a:xfrm>
            <a:off x="2033724" y="2720339"/>
            <a:ext cx="1081871" cy="10711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1" name="Arc 10"/>
          <p:cNvSpPr/>
          <p:nvPr/>
        </p:nvSpPr>
        <p:spPr>
          <a:xfrm>
            <a:off x="1711236" y="2400301"/>
            <a:ext cx="1730933" cy="169653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3" name="Arc 12"/>
          <p:cNvSpPr/>
          <p:nvPr/>
        </p:nvSpPr>
        <p:spPr>
          <a:xfrm>
            <a:off x="2033725" y="2726871"/>
            <a:ext cx="1081871" cy="105809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2562668" y="1850027"/>
            <a:ext cx="0" cy="1397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endCxn id="49" idx="2"/>
          </p:cNvCxnSpPr>
          <p:nvPr/>
        </p:nvCxnSpPr>
        <p:spPr>
          <a:xfrm>
            <a:off x="2562668" y="3254286"/>
            <a:ext cx="1249317" cy="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en arc 18"/>
          <p:cNvCxnSpPr/>
          <p:nvPr/>
        </p:nvCxnSpPr>
        <p:spPr>
          <a:xfrm rot="16200000" flipV="1">
            <a:off x="2855717" y="3172691"/>
            <a:ext cx="104505" cy="4562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2560628" y="2908119"/>
            <a:ext cx="1122029" cy="346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/>
          <p:nvPr/>
        </p:nvCxnSpPr>
        <p:spPr>
          <a:xfrm flipH="1" flipV="1">
            <a:off x="2122715" y="1928405"/>
            <a:ext cx="437914" cy="1325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Arc 37"/>
          <p:cNvSpPr/>
          <p:nvPr/>
        </p:nvSpPr>
        <p:spPr>
          <a:xfrm>
            <a:off x="2435932" y="3108961"/>
            <a:ext cx="262991" cy="290648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42" name="Connecteur droit avec flèche 41"/>
          <p:cNvCxnSpPr/>
          <p:nvPr/>
        </p:nvCxnSpPr>
        <p:spPr>
          <a:xfrm flipH="1" flipV="1">
            <a:off x="2558865" y="3088552"/>
            <a:ext cx="62492" cy="34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ZoneTexte 45"/>
          <p:cNvSpPr txBox="1"/>
          <p:nvPr/>
        </p:nvSpPr>
        <p:spPr>
          <a:xfrm>
            <a:off x="3579019" y="2730139"/>
            <a:ext cx="36596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/>
              <a:t>Ur</a:t>
            </a:r>
          </a:p>
        </p:txBody>
      </p:sp>
      <p:sp>
        <p:nvSpPr>
          <p:cNvPr id="47" name="ZoneTexte 46"/>
          <p:cNvSpPr txBox="1"/>
          <p:nvPr/>
        </p:nvSpPr>
        <p:spPr>
          <a:xfrm>
            <a:off x="1992703" y="1757695"/>
            <a:ext cx="36596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 err="1"/>
              <a:t>Uɵ</a:t>
            </a:r>
            <a:endParaRPr lang="fr-FR" sz="825" dirty="0"/>
          </a:p>
        </p:txBody>
      </p:sp>
      <p:sp>
        <p:nvSpPr>
          <p:cNvPr id="48" name="ZoneTexte 47"/>
          <p:cNvSpPr txBox="1"/>
          <p:nvPr/>
        </p:nvSpPr>
        <p:spPr>
          <a:xfrm>
            <a:off x="2515940" y="1684217"/>
            <a:ext cx="36596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/>
              <a:t>y</a:t>
            </a:r>
          </a:p>
        </p:txBody>
      </p:sp>
      <p:sp>
        <p:nvSpPr>
          <p:cNvPr id="49" name="ZoneTexte 48"/>
          <p:cNvSpPr txBox="1"/>
          <p:nvPr/>
        </p:nvSpPr>
        <p:spPr>
          <a:xfrm>
            <a:off x="3629003" y="3059977"/>
            <a:ext cx="365964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25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ZoneTexte 49"/>
              <p:cNvSpPr txBox="1"/>
              <p:nvPr/>
            </p:nvSpPr>
            <p:spPr>
              <a:xfrm>
                <a:off x="2502990" y="2914714"/>
                <a:ext cx="42758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fr-FR" sz="1350" dirty="0"/>
              </a:p>
            </p:txBody>
          </p:sp>
        </mc:Choice>
        <mc:Fallback xmlns="">
          <p:sp>
            <p:nvSpPr>
              <p:cNvPr id="50" name="ZoneTexte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990" y="2914714"/>
                <a:ext cx="427587" cy="3000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ZoneTexte 50"/>
          <p:cNvSpPr txBox="1"/>
          <p:nvPr/>
        </p:nvSpPr>
        <p:spPr>
          <a:xfrm>
            <a:off x="2988487" y="3058265"/>
            <a:ext cx="365964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7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ZoneTexte 51"/>
              <p:cNvSpPr txBox="1"/>
              <p:nvPr/>
            </p:nvSpPr>
            <p:spPr>
              <a:xfrm>
                <a:off x="2911686" y="3044235"/>
                <a:ext cx="14358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fr-FR" sz="1350" dirty="0"/>
              </a:p>
            </p:txBody>
          </p:sp>
        </mc:Choice>
        <mc:Fallback xmlns="">
          <p:sp>
            <p:nvSpPr>
              <p:cNvPr id="52" name="ZoneTexte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686" y="3044235"/>
                <a:ext cx="143588" cy="300082"/>
              </a:xfrm>
              <a:prstGeom prst="rect">
                <a:avLst/>
              </a:prstGeom>
              <a:blipFill>
                <a:blip r:embed="rId3"/>
                <a:stretch>
                  <a:fillRect r="-6087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Connecteur droit avec flèche 53"/>
          <p:cNvCxnSpPr>
            <a:stCxn id="8" idx="1"/>
          </p:cNvCxnSpPr>
          <p:nvPr/>
        </p:nvCxnSpPr>
        <p:spPr>
          <a:xfrm flipH="1">
            <a:off x="287383" y="2563586"/>
            <a:ext cx="439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avec flèche 54"/>
          <p:cNvCxnSpPr/>
          <p:nvPr/>
        </p:nvCxnSpPr>
        <p:spPr>
          <a:xfrm rot="16200000" flipH="1">
            <a:off x="3058906" y="5299667"/>
            <a:ext cx="439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/>
          <p:cNvSpPr txBox="1"/>
          <p:nvPr/>
        </p:nvSpPr>
        <p:spPr>
          <a:xfrm>
            <a:off x="375841" y="2568789"/>
            <a:ext cx="36596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b="1" dirty="0"/>
              <a:t>T2</a:t>
            </a:r>
          </a:p>
        </p:txBody>
      </p:sp>
      <p:sp>
        <p:nvSpPr>
          <p:cNvPr id="58" name="ZoneTexte 57"/>
          <p:cNvSpPr txBox="1"/>
          <p:nvPr/>
        </p:nvSpPr>
        <p:spPr>
          <a:xfrm>
            <a:off x="2995727" y="5169340"/>
            <a:ext cx="36596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b="1" dirty="0"/>
              <a:t>T1</a:t>
            </a:r>
          </a:p>
        </p:txBody>
      </p:sp>
      <p:grpSp>
        <p:nvGrpSpPr>
          <p:cNvPr id="64" name="Groupe 63"/>
          <p:cNvGrpSpPr/>
          <p:nvPr/>
        </p:nvGrpSpPr>
        <p:grpSpPr>
          <a:xfrm>
            <a:off x="215333" y="3062507"/>
            <a:ext cx="1777370" cy="1714127"/>
            <a:chOff x="887892" y="4582766"/>
            <a:chExt cx="2369826" cy="22855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ZoneTexte 5"/>
                <p:cNvSpPr txBox="1"/>
                <p:nvPr/>
              </p:nvSpPr>
              <p:spPr>
                <a:xfrm>
                  <a:off x="1051683" y="4582766"/>
                  <a:ext cx="2132851" cy="460555"/>
                </a:xfrm>
                <a:prstGeom prst="rect">
                  <a:avLst/>
                </a:prstGeom>
                <a:noFill/>
                <a:ln w="57150">
                  <a:solidFill>
                    <a:schemeClr val="accent6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2=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1</m:t>
                        </m:r>
                        <m:sSup>
                          <m:sSupPr>
                            <m:ctrlPr>
                              <a:rPr lang="fr-FR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fr-F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sup>
                        </m:sSup>
                      </m:oMath>
                    </m:oMathPara>
                  </a14:m>
                  <a:endParaRPr lang="fr-FR" sz="1400" dirty="0"/>
                </a:p>
              </p:txBody>
            </p:sp>
          </mc:Choice>
          <mc:Fallback xmlns="">
            <p:sp>
              <p:nvSpPr>
                <p:cNvPr id="6" name="ZoneTexte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1683" y="4582766"/>
                  <a:ext cx="2132851" cy="4605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7150">
                  <a:solidFill>
                    <a:schemeClr val="accent6"/>
                  </a:solidFill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/>
                <p:cNvSpPr txBox="1"/>
                <p:nvPr/>
              </p:nvSpPr>
              <p:spPr>
                <a:xfrm>
                  <a:off x="887892" y="5359394"/>
                  <a:ext cx="2369826" cy="15088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fr-FR" sz="160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a14:m>
                  <a:r>
                    <a:rPr lang="fr-FR" sz="1600" dirty="0"/>
                    <a:t> : Coefficient de frottement</a:t>
                  </a:r>
                </a:p>
                <a:p>
                  <a14:m>
                    <m:oMath xmlns:m="http://schemas.openxmlformats.org/officeDocument/2006/math"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fr-FR" sz="1600" dirty="0"/>
                    <a:t>angle de rotation</a:t>
                  </a:r>
                </a:p>
              </p:txBody>
            </p:sp>
          </mc:Choice>
          <mc:Fallback xmlns="">
            <p:sp>
              <p:nvSpPr>
                <p:cNvPr id="59" name="ZoneTexte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7892" y="5359394"/>
                  <a:ext cx="2369826" cy="1508875"/>
                </a:xfrm>
                <a:prstGeom prst="rect">
                  <a:avLst/>
                </a:prstGeom>
                <a:blipFill>
                  <a:blip r:embed="rId5"/>
                  <a:stretch>
                    <a:fillRect l="-1712" t="-1613" r="-2397" b="-591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Groupe 67"/>
          <p:cNvGrpSpPr/>
          <p:nvPr/>
        </p:nvGrpSpPr>
        <p:grpSpPr>
          <a:xfrm>
            <a:off x="3987513" y="1802432"/>
            <a:ext cx="4613960" cy="4588814"/>
            <a:chOff x="5585995" y="201893"/>
            <a:chExt cx="2608771" cy="1943102"/>
          </a:xfrm>
        </p:grpSpPr>
        <p:pic>
          <p:nvPicPr>
            <p:cNvPr id="60" name="Image 59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95" t="24253" r="730" b="26350"/>
            <a:stretch/>
          </p:blipFill>
          <p:spPr>
            <a:xfrm>
              <a:off x="5620829" y="201893"/>
              <a:ext cx="2573937" cy="1710803"/>
            </a:xfrm>
            <a:prstGeom prst="rect">
              <a:avLst/>
            </a:prstGeom>
          </p:spPr>
        </p:pic>
        <p:sp>
          <p:nvSpPr>
            <p:cNvPr id="61" name="ZoneTexte 60"/>
            <p:cNvSpPr txBox="1"/>
            <p:nvPr/>
          </p:nvSpPr>
          <p:spPr>
            <a:xfrm>
              <a:off x="5585995" y="1912696"/>
              <a:ext cx="2608771" cy="232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100" dirty="0">
                  <a:solidFill>
                    <a:schemeClr val="bg1"/>
                  </a:solidFill>
                </a:rPr>
                <a:t>Montage mesure du frottement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3" name="Tableau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2196573"/>
                  </p:ext>
                </p:extLst>
              </p:nvPr>
            </p:nvGraphicFramePr>
            <p:xfrm>
              <a:off x="306801" y="4862848"/>
              <a:ext cx="2360424" cy="1313592"/>
            </p:xfrm>
            <a:graphic>
              <a:graphicData uri="http://schemas.openxmlformats.org/drawingml/2006/table">
                <a:tbl>
                  <a:tblPr>
                    <a:tableStyleId>{0660B408-B3CF-4A94-85FC-2B1E0A45F4A2}</a:tableStyleId>
                  </a:tblPr>
                  <a:tblGrid>
                    <a:gridCol w="1397450">
                      <a:extLst>
                        <a:ext uri="{9D8B030D-6E8A-4147-A177-3AD203B41FA5}">
                          <a16:colId xmlns:a16="http://schemas.microsoft.com/office/drawing/2014/main" val="788354033"/>
                        </a:ext>
                      </a:extLst>
                    </a:gridCol>
                    <a:gridCol w="962974">
                      <a:extLst>
                        <a:ext uri="{9D8B030D-6E8A-4147-A177-3AD203B41FA5}">
                          <a16:colId xmlns:a16="http://schemas.microsoft.com/office/drawing/2014/main" val="2321248098"/>
                        </a:ext>
                      </a:extLst>
                    </a:gridCol>
                  </a:tblGrid>
                  <a:tr h="32839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400" u="none" strike="noStrike" dirty="0">
                              <a:effectLst/>
                            </a:rPr>
                            <a:t>Cordes</a:t>
                          </a:r>
                          <a:endParaRPr lang="fr-FR" sz="14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fr-FR" sz="1400" b="1" i="1" u="none" strike="noStrike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fr-FR" sz="14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58257297"/>
                      </a:ext>
                    </a:extLst>
                  </a:tr>
                  <a:tr h="32839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400" u="none" strike="noStrike" dirty="0">
                              <a:effectLst/>
                            </a:rPr>
                            <a:t>Corde fine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r-FR" sz="1400" u="none" strike="noStrike" dirty="0">
                              <a:effectLst/>
                            </a:rPr>
                            <a:t>0,15642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5854031"/>
                      </a:ext>
                    </a:extLst>
                  </a:tr>
                  <a:tr h="32839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400" u="none" strike="noStrike" dirty="0">
                              <a:effectLst/>
                            </a:rPr>
                            <a:t>Lacet Noir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r-FR" sz="1400" u="none" strike="noStrike">
                              <a:effectLst/>
                            </a:rPr>
                            <a:t>0,27977</a:t>
                          </a:r>
                          <a:endParaRPr lang="fr-F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2537418"/>
                      </a:ext>
                    </a:extLst>
                  </a:tr>
                  <a:tr h="32839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400" u="none" strike="noStrike" dirty="0">
                              <a:effectLst/>
                            </a:rPr>
                            <a:t>Corde fine Rouge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r-FR" sz="1400" u="none" strike="noStrike" dirty="0">
                              <a:effectLst/>
                            </a:rPr>
                            <a:t>0,29377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78159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3" name="Tableau 6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92196573"/>
                  </p:ext>
                </p:extLst>
              </p:nvPr>
            </p:nvGraphicFramePr>
            <p:xfrm>
              <a:off x="306801" y="4862848"/>
              <a:ext cx="2360424" cy="1313592"/>
            </p:xfrm>
            <a:graphic>
              <a:graphicData uri="http://schemas.openxmlformats.org/drawingml/2006/table">
                <a:tbl>
                  <a:tblPr>
                    <a:tableStyleId>{0660B408-B3CF-4A94-85FC-2B1E0A45F4A2}</a:tableStyleId>
                  </a:tblPr>
                  <a:tblGrid>
                    <a:gridCol w="1397450">
                      <a:extLst>
                        <a:ext uri="{9D8B030D-6E8A-4147-A177-3AD203B41FA5}">
                          <a16:colId xmlns:a16="http://schemas.microsoft.com/office/drawing/2014/main" val="788354033"/>
                        </a:ext>
                      </a:extLst>
                    </a:gridCol>
                    <a:gridCol w="962974">
                      <a:extLst>
                        <a:ext uri="{9D8B030D-6E8A-4147-A177-3AD203B41FA5}">
                          <a16:colId xmlns:a16="http://schemas.microsoft.com/office/drawing/2014/main" val="2321248098"/>
                        </a:ext>
                      </a:extLst>
                    </a:gridCol>
                  </a:tblGrid>
                  <a:tr h="32839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400" u="none" strike="noStrike" dirty="0" smtClean="0">
                              <a:effectLst/>
                            </a:rPr>
                            <a:t>Cordes</a:t>
                          </a:r>
                          <a:endParaRPr lang="fr-FR" sz="1400" b="1" i="0" u="none" strike="noStrike" dirty="0">
                            <a:solidFill>
                              <a:srgbClr val="FFFFFF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46203" t="-1852" r="-1266" b="-3314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257297"/>
                      </a:ext>
                    </a:extLst>
                  </a:tr>
                  <a:tr h="32839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400" u="none" strike="noStrike" dirty="0" smtClean="0">
                              <a:effectLst/>
                            </a:rPr>
                            <a:t>Corde </a:t>
                          </a:r>
                          <a:r>
                            <a:rPr lang="fr-FR" sz="1400" u="none" strike="noStrike" dirty="0">
                              <a:effectLst/>
                            </a:rPr>
                            <a:t>fine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r-FR" sz="1400" u="none" strike="noStrike" dirty="0" smtClean="0">
                              <a:effectLst/>
                            </a:rPr>
                            <a:t>0,15642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45854031"/>
                      </a:ext>
                    </a:extLst>
                  </a:tr>
                  <a:tr h="32839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400" u="none" strike="noStrike" dirty="0">
                              <a:effectLst/>
                            </a:rPr>
                            <a:t>Lacet Noir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r-FR" sz="1400" u="none" strike="noStrike">
                              <a:effectLst/>
                            </a:rPr>
                            <a:t>0,27977</a:t>
                          </a:r>
                          <a:endParaRPr lang="fr-FR" sz="14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72537418"/>
                      </a:ext>
                    </a:extLst>
                  </a:tr>
                  <a:tr h="328398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fr-FR" sz="1400" u="none" strike="noStrike" dirty="0">
                              <a:effectLst/>
                            </a:rPr>
                            <a:t>Corde fine Rouge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/>
                          <a:r>
                            <a:rPr lang="fr-FR" sz="1400" u="none" strike="noStrike" dirty="0">
                              <a:effectLst/>
                            </a:rPr>
                            <a:t>0,29377</a:t>
                          </a:r>
                          <a:endParaRPr lang="fr-FR" sz="14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7144" marR="7144" marT="7144" marB="0" anchor="b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678159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73307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777" y="1005585"/>
            <a:ext cx="8505000" cy="324000"/>
          </a:xfrm>
        </p:spPr>
        <p:txBody>
          <a:bodyPr rtlCol="0"/>
          <a:lstStyle/>
          <a:p>
            <a:pPr rtl="0"/>
            <a:r>
              <a:rPr lang="fr-FR" dirty="0"/>
              <a:t>Plan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797379" y="3588579"/>
            <a:ext cx="1485000" cy="468553"/>
          </a:xfrm>
        </p:spPr>
        <p:txBody>
          <a:bodyPr rtlCol="0"/>
          <a:lstStyle/>
          <a:p>
            <a:pPr rtl="0"/>
            <a:r>
              <a:rPr lang="fr-FR" sz="1500" dirty="0"/>
              <a:t>Interface</a:t>
            </a:r>
            <a:br>
              <a:rPr lang="fr-FR" sz="1500" dirty="0"/>
            </a:br>
            <a:r>
              <a:rPr lang="fr-FR" sz="1500" dirty="0"/>
              <a:t>Utilisateurs</a:t>
            </a:r>
          </a:p>
        </p:txBody>
      </p:sp>
      <p:cxnSp>
        <p:nvCxnSpPr>
          <p:cNvPr id="21" name="Connecteur droit 20" title="Ligne de séparation">
            <a:extLst>
              <a:ext uri="{FF2B5EF4-FFF2-40B4-BE49-F238E27FC236}">
                <a16:creationId xmlns:a16="http://schemas.microsoft.com/office/drawing/2014/main" id="{5A0322F4-E79A-4E4D-98CA-2DC1692F90C3}"/>
              </a:ext>
            </a:extLst>
          </p:cNvPr>
          <p:cNvCxnSpPr>
            <a:cxnSpLocks/>
          </p:cNvCxnSpPr>
          <p:nvPr/>
        </p:nvCxnSpPr>
        <p:spPr>
          <a:xfrm>
            <a:off x="2864879" y="4057139"/>
            <a:ext cx="135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797379" y="4148338"/>
            <a:ext cx="1485000" cy="540000"/>
          </a:xfrm>
        </p:spPr>
        <p:txBody>
          <a:bodyPr rtlCol="0"/>
          <a:lstStyle/>
          <a:p>
            <a:pPr rtl="0"/>
            <a:r>
              <a:rPr lang="fr-FR" dirty="0"/>
              <a:t>Comment l’utilisateur pourra t’il se (dé)lacer ? </a:t>
            </a:r>
            <a:br>
              <a:rPr lang="fr-FR" dirty="0"/>
            </a:br>
            <a:r>
              <a:rPr lang="fr-FR" dirty="0"/>
              <a:t>présence ou non d’une communication sans fil ?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099640" y="3634299"/>
            <a:ext cx="1485000" cy="468553"/>
          </a:xfrm>
        </p:spPr>
        <p:txBody>
          <a:bodyPr rtlCol="0"/>
          <a:lstStyle/>
          <a:p>
            <a:pPr rtl="0"/>
            <a:r>
              <a:rPr lang="fr-FR" sz="1500" dirty="0"/>
              <a:t>Système de serrage</a:t>
            </a:r>
          </a:p>
        </p:txBody>
      </p:sp>
      <p:cxnSp>
        <p:nvCxnSpPr>
          <p:cNvPr id="22" name="Connecteur droit 21" title="Ligne de séparation">
            <a:extLst>
              <a:ext uri="{FF2B5EF4-FFF2-40B4-BE49-F238E27FC236}">
                <a16:creationId xmlns:a16="http://schemas.microsoft.com/office/drawing/2014/main" id="{0DC27E82-D5C7-4AE4-BAF3-5DBB12CA0835}"/>
              </a:ext>
            </a:extLst>
          </p:cNvPr>
          <p:cNvCxnSpPr>
            <a:cxnSpLocks/>
          </p:cNvCxnSpPr>
          <p:nvPr/>
        </p:nvCxnSpPr>
        <p:spPr>
          <a:xfrm>
            <a:off x="7167140" y="4102859"/>
            <a:ext cx="135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099640" y="4194058"/>
            <a:ext cx="1485000" cy="540000"/>
          </a:xfrm>
        </p:spPr>
        <p:txBody>
          <a:bodyPr rtlCol="0"/>
          <a:lstStyle/>
          <a:p>
            <a:pPr rtl="0"/>
            <a:r>
              <a:rPr lang="fr-FR" dirty="0"/>
              <a:t>Comment le système assurera le maintien du pied ?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948655" y="3588579"/>
            <a:ext cx="1485000" cy="468553"/>
          </a:xfrm>
        </p:spPr>
        <p:txBody>
          <a:bodyPr rtlCol="0"/>
          <a:lstStyle/>
          <a:p>
            <a:pPr rtl="0"/>
            <a:r>
              <a:rPr lang="fr-FR" sz="1500" dirty="0"/>
              <a:t>Capteurs</a:t>
            </a:r>
          </a:p>
        </p:txBody>
      </p:sp>
      <p:cxnSp>
        <p:nvCxnSpPr>
          <p:cNvPr id="23" name="Connecteur droit 22" title="Ligne de séparation">
            <a:extLst>
              <a:ext uri="{FF2B5EF4-FFF2-40B4-BE49-F238E27FC236}">
                <a16:creationId xmlns:a16="http://schemas.microsoft.com/office/drawing/2014/main" id="{8C3BE7D2-4C35-4BA9-9A98-1A6E17A84A71}"/>
              </a:ext>
            </a:extLst>
          </p:cNvPr>
          <p:cNvCxnSpPr>
            <a:cxnSpLocks/>
          </p:cNvCxnSpPr>
          <p:nvPr/>
        </p:nvCxnSpPr>
        <p:spPr>
          <a:xfrm>
            <a:off x="5016155" y="4057139"/>
            <a:ext cx="135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948655" y="4148338"/>
            <a:ext cx="1485000" cy="540000"/>
          </a:xfrm>
        </p:spPr>
        <p:txBody>
          <a:bodyPr rtlCol="0"/>
          <a:lstStyle/>
          <a:p>
            <a:pPr rtl="0"/>
            <a:r>
              <a:rPr lang="fr-FR" dirty="0"/>
              <a:t>Par quel dispositif la chaussure évaluera t’elle du bon maintien du pied, quelle sera sa fiabilité ?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645524" y="3588579"/>
            <a:ext cx="1485000" cy="468553"/>
          </a:xfrm>
        </p:spPr>
        <p:txBody>
          <a:bodyPr rtlCol="0"/>
          <a:lstStyle/>
          <a:p>
            <a:pPr rtl="0"/>
            <a:r>
              <a:rPr lang="fr-FR" sz="1500" dirty="0"/>
              <a:t>Structure</a:t>
            </a:r>
            <a:br>
              <a:rPr lang="fr-FR" sz="1500" dirty="0"/>
            </a:br>
            <a:r>
              <a:rPr lang="fr-FR" sz="1500" dirty="0"/>
              <a:t>Globale </a:t>
            </a:r>
          </a:p>
        </p:txBody>
      </p:sp>
      <p:cxnSp>
        <p:nvCxnSpPr>
          <p:cNvPr id="24" name="Connecteur droit 23" title="Ligne de séparation">
            <a:extLst>
              <a:ext uri="{FF2B5EF4-FFF2-40B4-BE49-F238E27FC236}">
                <a16:creationId xmlns:a16="http://schemas.microsoft.com/office/drawing/2014/main" id="{75979D46-D664-4267-B673-E6B048C084A4}"/>
              </a:ext>
            </a:extLst>
          </p:cNvPr>
          <p:cNvCxnSpPr>
            <a:cxnSpLocks/>
          </p:cNvCxnSpPr>
          <p:nvPr/>
        </p:nvCxnSpPr>
        <p:spPr>
          <a:xfrm>
            <a:off x="713024" y="4057139"/>
            <a:ext cx="135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645524" y="4148338"/>
            <a:ext cx="1485000" cy="540000"/>
          </a:xfrm>
        </p:spPr>
        <p:txBody>
          <a:bodyPr rtlCol="0"/>
          <a:lstStyle/>
          <a:p>
            <a:pPr rtl="0"/>
            <a:r>
              <a:rPr lang="fr-FR" dirty="0"/>
              <a:t>Comment mettre en lien les différentes parties de notre système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smtClean="0"/>
              <a:pPr rtl="0"/>
              <a:t>2</a:t>
            </a:fld>
            <a:endParaRPr lang="fr-FR"/>
          </a:p>
        </p:txBody>
      </p:sp>
      <p:pic>
        <p:nvPicPr>
          <p:cNvPr id="25" name="Espace réservé pour une image  24"/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6" r="-270"/>
          <a:stretch/>
        </p:blipFill>
        <p:spPr>
          <a:xfrm>
            <a:off x="7099930" y="2041037"/>
            <a:ext cx="1484710" cy="1485900"/>
          </a:xfrm>
        </p:spPr>
      </p:pic>
      <p:pic>
        <p:nvPicPr>
          <p:cNvPr id="27" name="Espace réservé pour une image  26"/>
          <p:cNvPicPr>
            <a:picLocks noGrp="1" noChangeAspect="1"/>
          </p:cNvPicPr>
          <p:nvPr>
            <p:ph type="pic" sz="quarter" idx="42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r="21898"/>
          <a:stretch>
            <a:fillRect/>
          </a:stretch>
        </p:blipFill>
        <p:spPr>
          <a:xfrm>
            <a:off x="2797380" y="1995317"/>
            <a:ext cx="1484710" cy="1485900"/>
          </a:xfrm>
        </p:spPr>
      </p:pic>
      <p:pic>
        <p:nvPicPr>
          <p:cNvPr id="29" name="Espace réservé pour une image  28"/>
          <p:cNvPicPr>
            <a:picLocks noGrp="1" noChangeAspect="1"/>
          </p:cNvPicPr>
          <p:nvPr>
            <p:ph type="pic" sz="quarter" idx="44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r="12569"/>
          <a:stretch>
            <a:fillRect/>
          </a:stretch>
        </p:blipFill>
        <p:spPr>
          <a:xfrm>
            <a:off x="4948945" y="1995317"/>
            <a:ext cx="1484710" cy="1485900"/>
          </a:xfrm>
        </p:spPr>
      </p:pic>
      <p:pic>
        <p:nvPicPr>
          <p:cNvPr id="33" name="Espace réservé pour une image  32"/>
          <p:cNvPicPr>
            <a:picLocks noGrp="1" noChangeAspect="1"/>
          </p:cNvPicPr>
          <p:nvPr>
            <p:ph type="pic" sz="quarter" idx="45"/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16693"/>
          <a:stretch>
            <a:fillRect/>
          </a:stretch>
        </p:blipFill>
        <p:spPr>
          <a:xfrm>
            <a:off x="636964" y="1995317"/>
            <a:ext cx="1484710" cy="1485900"/>
          </a:xfrm>
        </p:spPr>
      </p:pic>
    </p:spTree>
    <p:extLst>
      <p:ext uri="{BB962C8B-B14F-4D97-AF65-F5344CB8AC3E}">
        <p14:creationId xmlns:p14="http://schemas.microsoft.com/office/powerpoint/2010/main" val="3555250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20</a:t>
            </a:fld>
            <a:endParaRPr lang="fr-FR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63361" y="700742"/>
            <a:ext cx="2949178" cy="1200150"/>
          </a:xfrm>
        </p:spPr>
        <p:txBody>
          <a:bodyPr/>
          <a:lstStyle/>
          <a:p>
            <a:r>
              <a:rPr lang="fr-FR" dirty="0"/>
              <a:t>Modèles de laçage</a:t>
            </a:r>
          </a:p>
        </p:txBody>
      </p:sp>
      <p:grpSp>
        <p:nvGrpSpPr>
          <p:cNvPr id="17" name="Groupe 16"/>
          <p:cNvGrpSpPr/>
          <p:nvPr/>
        </p:nvGrpSpPr>
        <p:grpSpPr>
          <a:xfrm>
            <a:off x="7241863" y="3897530"/>
            <a:ext cx="1587137" cy="2467833"/>
            <a:chOff x="6844694" y="3573102"/>
            <a:chExt cx="2116183" cy="3290443"/>
          </a:xfrm>
        </p:grpSpPr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8" t="10540"/>
            <a:stretch/>
          </p:blipFill>
          <p:spPr>
            <a:xfrm>
              <a:off x="6861077" y="3573102"/>
              <a:ext cx="2099800" cy="2886328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6844694" y="6463436"/>
              <a:ext cx="211618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>
                  <a:solidFill>
                    <a:schemeClr val="bg1"/>
                  </a:solidFill>
                </a:rPr>
                <a:t>Modèle 1 Lacet</a:t>
              </a: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5330018" y="3897529"/>
            <a:ext cx="1596845" cy="2467834"/>
            <a:chOff x="6831750" y="266175"/>
            <a:chExt cx="2129127" cy="3290444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31" t="13714" r="21217" b="26087"/>
            <a:stretch/>
          </p:blipFill>
          <p:spPr>
            <a:xfrm>
              <a:off x="6861077" y="266175"/>
              <a:ext cx="2099800" cy="2886328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6831750" y="3156510"/>
              <a:ext cx="211618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>
                  <a:solidFill>
                    <a:schemeClr val="bg1"/>
                  </a:solidFill>
                </a:rPr>
                <a:t>Modèle 2 Lacets</a:t>
              </a:r>
            </a:p>
          </p:txBody>
        </p:sp>
      </p:grpSp>
      <p:grpSp>
        <p:nvGrpSpPr>
          <p:cNvPr id="16" name="Groupe 15"/>
          <p:cNvGrpSpPr/>
          <p:nvPr/>
        </p:nvGrpSpPr>
        <p:grpSpPr>
          <a:xfrm>
            <a:off x="7241862" y="1300817"/>
            <a:ext cx="1587137" cy="2423793"/>
            <a:chOff x="9549503" y="3657054"/>
            <a:chExt cx="2116183" cy="3231724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5" t="15493" r="9550" b="6207"/>
            <a:stretch/>
          </p:blipFill>
          <p:spPr>
            <a:xfrm>
              <a:off x="9584328" y="3657054"/>
              <a:ext cx="2024198" cy="2874375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/>
          </p:nvSpPr>
          <p:spPr>
            <a:xfrm>
              <a:off x="9549503" y="6488669"/>
              <a:ext cx="211618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>
                  <a:solidFill>
                    <a:schemeClr val="bg1"/>
                  </a:solidFill>
                </a:rPr>
                <a:t>Modèle 3 Lacets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5279745" y="1300818"/>
            <a:ext cx="1587137" cy="2423792"/>
            <a:chOff x="9541314" y="345210"/>
            <a:chExt cx="2116183" cy="3231723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6" t="28191" r="25957" b="4889"/>
            <a:stretch/>
          </p:blipFill>
          <p:spPr>
            <a:xfrm>
              <a:off x="9558362" y="345210"/>
              <a:ext cx="2086191" cy="2889070"/>
            </a:xfrm>
            <a:prstGeom prst="rect">
              <a:avLst/>
            </a:prstGeom>
          </p:spPr>
        </p:pic>
        <p:sp>
          <p:nvSpPr>
            <p:cNvPr id="14" name="ZoneTexte 13"/>
            <p:cNvSpPr txBox="1"/>
            <p:nvPr/>
          </p:nvSpPr>
          <p:spPr>
            <a:xfrm>
              <a:off x="9541314" y="3176824"/>
              <a:ext cx="2116183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>
                  <a:solidFill>
                    <a:schemeClr val="bg1"/>
                  </a:solidFill>
                </a:rPr>
                <a:t>Modèle 6 Lacets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4688973" y="619124"/>
                <a:ext cx="2090057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50" dirty="0">
                    <a:solidFill>
                      <a:schemeClr val="bg1"/>
                    </a:solidFill>
                  </a:rPr>
                  <a:t>Angle ouverture </a:t>
                </a:r>
                <a14:m>
                  <m:oMath xmlns:m="http://schemas.openxmlformats.org/officeDocument/2006/math">
                    <m:r>
                      <a:rPr lang="fr-FR" sz="13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≈270°</m:t>
                    </m:r>
                  </m:oMath>
                </a14:m>
                <a:endParaRPr lang="fr-FR" sz="13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973" y="619124"/>
                <a:ext cx="2090057" cy="300082"/>
              </a:xfrm>
              <a:prstGeom prst="rect">
                <a:avLst/>
              </a:prstGeom>
              <a:blipFill>
                <a:blip r:embed="rId6"/>
                <a:stretch>
                  <a:fillRect l="-583" t="-4082" b="-204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20"/>
              <p:cNvSpPr txBox="1"/>
              <p:nvPr/>
            </p:nvSpPr>
            <p:spPr>
              <a:xfrm>
                <a:off x="7070986" y="604252"/>
                <a:ext cx="160955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50" dirty="0">
                    <a:solidFill>
                      <a:schemeClr val="bg1"/>
                    </a:solidFill>
                  </a:rPr>
                  <a:t>Angle lacet </a:t>
                </a:r>
                <a14:m>
                  <m:oMath xmlns:m="http://schemas.openxmlformats.org/officeDocument/2006/math">
                    <m:r>
                      <a:rPr lang="fr-FR" sz="135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≈315°</m:t>
                    </m:r>
                  </m:oMath>
                </a14:m>
                <a:endParaRPr lang="fr-FR" sz="13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ZoneText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0986" y="604252"/>
                <a:ext cx="1609556" cy="300082"/>
              </a:xfrm>
              <a:prstGeom prst="rect">
                <a:avLst/>
              </a:prstGeom>
              <a:blipFill>
                <a:blip r:embed="rId7"/>
                <a:stretch>
                  <a:fillRect l="-1136" t="-2041" b="-204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934448"/>
            <a:ext cx="5236875" cy="488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21</a:t>
            </a:fld>
            <a:endParaRPr lang="fr-FR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Montages</a:t>
            </a:r>
          </a:p>
        </p:txBody>
      </p:sp>
      <p:grpSp>
        <p:nvGrpSpPr>
          <p:cNvPr id="14" name="Groupe 13"/>
          <p:cNvGrpSpPr/>
          <p:nvPr/>
        </p:nvGrpSpPr>
        <p:grpSpPr>
          <a:xfrm>
            <a:off x="4393756" y="591682"/>
            <a:ext cx="4435244" cy="6016936"/>
            <a:chOff x="6453052" y="0"/>
            <a:chExt cx="5031330" cy="6492057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052" y="0"/>
              <a:ext cx="4747430" cy="5937069"/>
            </a:xfrm>
            <a:prstGeom prst="rect">
              <a:avLst/>
            </a:prstGeom>
          </p:spPr>
        </p:pic>
        <p:sp>
          <p:nvSpPr>
            <p:cNvPr id="13" name="ZoneTexte 12"/>
            <p:cNvSpPr txBox="1"/>
            <p:nvPr/>
          </p:nvSpPr>
          <p:spPr>
            <a:xfrm>
              <a:off x="6487885" y="6061170"/>
              <a:ext cx="49964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500" dirty="0">
                  <a:solidFill>
                    <a:schemeClr val="bg1"/>
                  </a:solidFill>
                </a:rPr>
                <a:t>Montage « Tension , codeur incrémental »</a:t>
              </a: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0" y="2692257"/>
            <a:ext cx="4156364" cy="2212252"/>
            <a:chOff x="852256" y="2394857"/>
            <a:chExt cx="4258492" cy="1923456"/>
          </a:xfrm>
        </p:grpSpPr>
        <p:sp>
          <p:nvSpPr>
            <p:cNvPr id="17" name="ZoneTexte 16"/>
            <p:cNvSpPr txBox="1"/>
            <p:nvPr/>
          </p:nvSpPr>
          <p:spPr>
            <a:xfrm>
              <a:off x="852256" y="3989709"/>
              <a:ext cx="4258492" cy="3286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500" dirty="0"/>
                <a:t>Montage « Couple grâce à un ressort »</a:t>
              </a: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877" t="37748" r="-883" b="31578"/>
            <a:stretch/>
          </p:blipFill>
          <p:spPr>
            <a:xfrm>
              <a:off x="852256" y="2394857"/>
              <a:ext cx="4172480" cy="162672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460169" y="5218732"/>
                <a:ext cx="23251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00" dirty="0"/>
                  <a:t>Loi de Hooke: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fr-F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𝑥𝑅</m:t>
                      </m:r>
                    </m:oMath>
                  </m:oMathPara>
                </a14:m>
                <a:endParaRPr lang="fr-FR" sz="16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69" y="5218732"/>
                <a:ext cx="2325188" cy="830997"/>
              </a:xfrm>
              <a:prstGeom prst="rect">
                <a:avLst/>
              </a:prstGeom>
              <a:blipFill>
                <a:blip r:embed="rId4"/>
                <a:stretch>
                  <a:fillRect l="-1309" t="-220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163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22</a:t>
            </a:fld>
            <a:endParaRPr lang="fr-FR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29841" y="457200"/>
            <a:ext cx="3293766" cy="1600200"/>
          </a:xfrm>
        </p:spPr>
        <p:txBody>
          <a:bodyPr/>
          <a:lstStyle/>
          <a:p>
            <a:r>
              <a:rPr lang="fr-FR" dirty="0"/>
              <a:t>Caractéristique MCC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289172"/>
              </p:ext>
            </p:extLst>
          </p:nvPr>
        </p:nvGraphicFramePr>
        <p:xfrm>
          <a:off x="9521" y="2057401"/>
          <a:ext cx="4344950" cy="430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Graphique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21376125"/>
              </p:ext>
            </p:extLst>
          </p:nvPr>
        </p:nvGraphicFramePr>
        <p:xfrm>
          <a:off x="4354471" y="2057400"/>
          <a:ext cx="4789529" cy="430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9" name="Groupe 18"/>
          <p:cNvGrpSpPr/>
          <p:nvPr/>
        </p:nvGrpSpPr>
        <p:grpSpPr>
          <a:xfrm>
            <a:off x="5170674" y="143578"/>
            <a:ext cx="1443446" cy="1769616"/>
            <a:chOff x="6740434" y="-22189"/>
            <a:chExt cx="1924594" cy="2359488"/>
          </a:xfrm>
        </p:grpSpPr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55" t="-1143" r="-117" b="17969"/>
            <a:stretch/>
          </p:blipFill>
          <p:spPr>
            <a:xfrm>
              <a:off x="6740434" y="-22189"/>
              <a:ext cx="1759132" cy="1939784"/>
            </a:xfrm>
            <a:prstGeom prst="rect">
              <a:avLst/>
            </a:prstGeom>
          </p:spPr>
        </p:pic>
        <p:sp>
          <p:nvSpPr>
            <p:cNvPr id="18" name="ZoneTexte 17"/>
            <p:cNvSpPr txBox="1"/>
            <p:nvPr/>
          </p:nvSpPr>
          <p:spPr>
            <a:xfrm>
              <a:off x="6740434" y="1937190"/>
              <a:ext cx="192459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>
                  <a:solidFill>
                    <a:schemeClr val="bg1"/>
                  </a:solidFill>
                </a:rPr>
                <a:t>Moteur</a:t>
              </a:r>
            </a:p>
          </p:txBody>
        </p:sp>
      </p:grpSp>
      <p:grpSp>
        <p:nvGrpSpPr>
          <p:cNvPr id="6" name="Groupe 5"/>
          <p:cNvGrpSpPr/>
          <p:nvPr/>
        </p:nvGrpSpPr>
        <p:grpSpPr>
          <a:xfrm>
            <a:off x="711925" y="3294813"/>
            <a:ext cx="1711235" cy="391886"/>
            <a:chOff x="949234" y="3171707"/>
            <a:chExt cx="2281646" cy="5225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ZoneTexte 3"/>
                <p:cNvSpPr txBox="1"/>
                <p:nvPr/>
              </p:nvSpPr>
              <p:spPr>
                <a:xfrm>
                  <a:off x="949234" y="3248298"/>
                  <a:ext cx="2281646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350" dirty="0"/>
                    <a:t>U</a:t>
                  </a:r>
                  <a14:m>
                    <m:oMath xmlns:m="http://schemas.openxmlformats.org/officeDocument/2006/math">
                      <m:r>
                        <a:rPr lang="fr-F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a14:m>
                  <a:r>
                    <a:rPr lang="fr-FR" sz="1350" dirty="0"/>
                    <a:t>k*I</a:t>
                  </a:r>
                </a:p>
              </p:txBody>
            </p:sp>
          </mc:Choice>
          <mc:Fallback xmlns="">
            <p:sp>
              <p:nvSpPr>
                <p:cNvPr id="4" name="ZoneTexte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234" y="3248298"/>
                  <a:ext cx="2281646" cy="400109"/>
                </a:xfrm>
                <a:prstGeom prst="rect">
                  <a:avLst/>
                </a:prstGeom>
                <a:blipFill>
                  <a:blip r:embed="rId5"/>
                  <a:stretch>
                    <a:fillRect l="-1068" t="-4082" b="-204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Croix 4"/>
            <p:cNvSpPr/>
            <p:nvPr/>
          </p:nvSpPr>
          <p:spPr>
            <a:xfrm rot="2653243">
              <a:off x="1846218" y="3171707"/>
              <a:ext cx="487680" cy="522514"/>
            </a:xfrm>
            <a:prstGeom prst="plus">
              <a:avLst>
                <a:gd name="adj" fmla="val 39509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7" name="ZoneTexte 6"/>
          <p:cNvSpPr txBox="1"/>
          <p:nvPr/>
        </p:nvSpPr>
        <p:spPr>
          <a:xfrm>
            <a:off x="5329646" y="3384913"/>
            <a:ext cx="1419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C=k*I</a:t>
            </a:r>
            <a:endParaRPr lang="fr-FR" sz="1350" dirty="0"/>
          </a:p>
        </p:txBody>
      </p:sp>
      <p:grpSp>
        <p:nvGrpSpPr>
          <p:cNvPr id="11" name="Groupe 10"/>
          <p:cNvGrpSpPr/>
          <p:nvPr/>
        </p:nvGrpSpPr>
        <p:grpSpPr>
          <a:xfrm>
            <a:off x="5920740" y="3288100"/>
            <a:ext cx="447331" cy="373812"/>
            <a:chOff x="4167276" y="310293"/>
            <a:chExt cx="1008088" cy="940128"/>
          </a:xfrm>
        </p:grpSpPr>
        <p:sp>
          <p:nvSpPr>
            <p:cNvPr id="8" name="Moins 7"/>
            <p:cNvSpPr/>
            <p:nvPr/>
          </p:nvSpPr>
          <p:spPr>
            <a:xfrm rot="2438044">
              <a:off x="4167276" y="674222"/>
              <a:ext cx="658488" cy="490998"/>
            </a:xfrm>
            <a:prstGeom prst="mathMinus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0" name="Moins 9"/>
            <p:cNvSpPr/>
            <p:nvPr/>
          </p:nvSpPr>
          <p:spPr>
            <a:xfrm rot="18412822">
              <a:off x="4324474" y="399530"/>
              <a:ext cx="940128" cy="761653"/>
            </a:xfrm>
            <a:prstGeom prst="mathMinus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</p:spTree>
    <p:extLst>
      <p:ext uri="{BB962C8B-B14F-4D97-AF65-F5344CB8AC3E}">
        <p14:creationId xmlns:p14="http://schemas.microsoft.com/office/powerpoint/2010/main" val="3917283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06" b="8429"/>
          <a:stretch/>
        </p:blipFill>
        <p:spPr>
          <a:xfrm>
            <a:off x="70161" y="3639393"/>
            <a:ext cx="3577389" cy="266165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67"/>
          <a:stretch/>
        </p:blipFill>
        <p:spPr>
          <a:xfrm>
            <a:off x="3488778" y="811883"/>
            <a:ext cx="5655222" cy="5422661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>
          <a:xfrm>
            <a:off x="8753302" y="6359236"/>
            <a:ext cx="390698" cy="440575"/>
          </a:xfrm>
        </p:spPr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23</a:t>
            </a:fld>
            <a:endParaRPr lang="fr-FR" noProof="0" dirty="0"/>
          </a:p>
        </p:txBody>
      </p:sp>
      <p:sp>
        <p:nvSpPr>
          <p:cNvPr id="10" name="ZoneTexte 9"/>
          <p:cNvSpPr txBox="1"/>
          <p:nvPr/>
        </p:nvSpPr>
        <p:spPr>
          <a:xfrm>
            <a:off x="5377997" y="5341716"/>
            <a:ext cx="215381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Numéro de la mesure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5463838" y="6232483"/>
            <a:ext cx="1410787" cy="20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5590570" y="6232483"/>
            <a:ext cx="11573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50" dirty="0"/>
              <a:t>3sec</a:t>
            </a:r>
          </a:p>
        </p:txBody>
      </p:sp>
      <p:grpSp>
        <p:nvGrpSpPr>
          <p:cNvPr id="6" name="Groupe 5"/>
          <p:cNvGrpSpPr/>
          <p:nvPr/>
        </p:nvGrpSpPr>
        <p:grpSpPr>
          <a:xfrm>
            <a:off x="324000" y="1267276"/>
            <a:ext cx="3026030" cy="897774"/>
            <a:chOff x="263704" y="1381810"/>
            <a:chExt cx="3649076" cy="7529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/>
                <p:cNvSpPr txBox="1"/>
                <p:nvPr/>
              </p:nvSpPr>
              <p:spPr>
                <a:xfrm>
                  <a:off x="271949" y="1850812"/>
                  <a:ext cx="3640831" cy="2839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/>
                    <a:t>Courant de coupure </a:t>
                  </a:r>
                  <a14:m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≈900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𝑚𝐴</m:t>
                      </m:r>
                    </m:oMath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6" name="ZoneTexte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949" y="1850812"/>
                  <a:ext cx="3640831" cy="283936"/>
                </a:xfrm>
                <a:prstGeom prst="rect">
                  <a:avLst/>
                </a:prstGeom>
                <a:blipFill>
                  <a:blip r:embed="rId4"/>
                  <a:stretch>
                    <a:fillRect l="-1008" t="-5455" b="-2363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/>
                <p:cNvSpPr txBox="1"/>
                <p:nvPr/>
              </p:nvSpPr>
              <p:spPr>
                <a:xfrm>
                  <a:off x="263704" y="1381810"/>
                  <a:ext cx="1328386" cy="490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1600" dirty="0"/>
                    <a:t>F</a:t>
                  </a:r>
                  <a14:m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fr-F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120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fr-FR" sz="1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fr-FR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fr-FR" sz="1600" dirty="0"/>
                </a:p>
              </p:txBody>
            </p:sp>
          </mc:Choice>
          <mc:Fallback xmlns="">
            <p:sp>
              <p:nvSpPr>
                <p:cNvPr id="17" name="ZoneTexte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704" y="1381810"/>
                  <a:ext cx="1328386" cy="490434"/>
                </a:xfrm>
                <a:prstGeom prst="rect">
                  <a:avLst/>
                </a:prstGeom>
                <a:blipFill>
                  <a:blip r:embed="rId5"/>
                  <a:stretch>
                    <a:fillRect l="-2762" t="-3125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ZoneTexte 17"/>
            <p:cNvSpPr txBox="1"/>
            <p:nvPr/>
          </p:nvSpPr>
          <p:spPr>
            <a:xfrm>
              <a:off x="1714685" y="1401937"/>
              <a:ext cx="2117900" cy="283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/>
                <a:t>Pour C=0.18N.m</a:t>
              </a:r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7006732" y="1367268"/>
            <a:ext cx="1822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Problèmes: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Blocage du moteur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Pic de courant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/>
              <p:cNvSpPr txBox="1"/>
              <p:nvPr/>
            </p:nvSpPr>
            <p:spPr>
              <a:xfrm>
                <a:off x="4090964" y="1697162"/>
                <a:ext cx="1372874" cy="71558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350" dirty="0"/>
                  <a:t>Pic de démarrage</a:t>
                </a:r>
              </a:p>
              <a:p>
                <a14:m>
                  <m:oMath xmlns:m="http://schemas.openxmlformats.org/officeDocument/2006/math">
                    <m:r>
                      <a:rPr lang="fr-F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FR" sz="1350" dirty="0"/>
                  <a:t> 754mA</a:t>
                </a:r>
              </a:p>
            </p:txBody>
          </p:sp>
        </mc:Choice>
        <mc:Fallback xmlns="">
          <p:sp>
            <p:nvSpPr>
              <p:cNvPr id="20" name="ZoneText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0964" y="1697162"/>
                <a:ext cx="1372874" cy="715581"/>
              </a:xfrm>
              <a:prstGeom prst="rect">
                <a:avLst/>
              </a:prstGeom>
              <a:blipFill>
                <a:blip r:embed="rId6"/>
                <a:stretch>
                  <a:fillRect b="-403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eur droit avec flèche 21"/>
          <p:cNvCxnSpPr>
            <a:stCxn id="20" idx="2"/>
          </p:cNvCxnSpPr>
          <p:nvPr/>
        </p:nvCxnSpPr>
        <p:spPr>
          <a:xfrm>
            <a:off x="4777401" y="2412743"/>
            <a:ext cx="686437" cy="427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/>
              <p:cNvSpPr txBox="1"/>
              <p:nvPr/>
            </p:nvSpPr>
            <p:spPr>
              <a:xfrm>
                <a:off x="7571795" y="3165422"/>
                <a:ext cx="1429619" cy="715581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350" dirty="0"/>
                  <a:t>Courant nominal </a:t>
                </a:r>
                <a14:m>
                  <m:oMath xmlns:m="http://schemas.openxmlformats.org/officeDocument/2006/math">
                    <m:r>
                      <a:rPr lang="fr-F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FR" sz="1350" dirty="0"/>
                  <a:t> 220mA</a:t>
                </a:r>
              </a:p>
            </p:txBody>
          </p:sp>
        </mc:Choice>
        <mc:Fallback xmlns="">
          <p:sp>
            <p:nvSpPr>
              <p:cNvPr id="26" name="ZoneTexte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795" y="3165422"/>
                <a:ext cx="1429619" cy="715581"/>
              </a:xfrm>
              <a:prstGeom prst="rect">
                <a:avLst/>
              </a:prstGeom>
              <a:blipFill>
                <a:blip r:embed="rId7"/>
                <a:stretch>
                  <a:fillRect b="-403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avec flèche 27"/>
          <p:cNvCxnSpPr>
            <a:stCxn id="26" idx="2"/>
          </p:cNvCxnSpPr>
          <p:nvPr/>
        </p:nvCxnSpPr>
        <p:spPr>
          <a:xfrm flipH="1">
            <a:off x="5638859" y="3881003"/>
            <a:ext cx="2647746" cy="1312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/>
              <p:cNvSpPr txBox="1"/>
              <p:nvPr/>
            </p:nvSpPr>
            <p:spPr>
              <a:xfrm rot="16200000">
                <a:off x="-463236" y="4630601"/>
                <a:ext cx="1182890" cy="391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fr-FR" sz="135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350" i="1">
                            <a:latin typeface="Cambria Math" panose="02040503050406030204" pitchFamily="18" charset="0"/>
                          </a:rPr>
                          <m:t>𝑑𝐼</m:t>
                        </m:r>
                      </m:num>
                      <m:den>
                        <m:r>
                          <a:rPr lang="fr-FR" sz="135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fr-FR" sz="1350" dirty="0"/>
                  <a:t> (A/s)</a:t>
                </a:r>
              </a:p>
            </p:txBody>
          </p:sp>
        </mc:Choice>
        <mc:Fallback xmlns="">
          <p:sp>
            <p:nvSpPr>
              <p:cNvPr id="31" name="ZoneTexte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463236" y="4630601"/>
                <a:ext cx="1182890" cy="391582"/>
              </a:xfrm>
              <a:prstGeom prst="rect">
                <a:avLst/>
              </a:prstGeom>
              <a:blipFill>
                <a:blip r:embed="rId8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ZoneTexte 31"/>
          <p:cNvSpPr txBox="1"/>
          <p:nvPr/>
        </p:nvSpPr>
        <p:spPr>
          <a:xfrm>
            <a:off x="1066885" y="3123238"/>
            <a:ext cx="1586426" cy="30008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sz="1350" dirty="0"/>
              <a:t>Seuil:400A/s</a:t>
            </a:r>
          </a:p>
        </p:txBody>
      </p:sp>
      <p:sp>
        <p:nvSpPr>
          <p:cNvPr id="8" name="ZoneTexte 7"/>
          <p:cNvSpPr txBox="1"/>
          <p:nvPr/>
        </p:nvSpPr>
        <p:spPr>
          <a:xfrm rot="16200000">
            <a:off x="2841024" y="3025668"/>
            <a:ext cx="15259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Courant (mA)</a:t>
            </a:r>
          </a:p>
        </p:txBody>
      </p:sp>
    </p:spTree>
    <p:extLst>
      <p:ext uri="{BB962C8B-B14F-4D97-AF65-F5344CB8AC3E}">
        <p14:creationId xmlns:p14="http://schemas.microsoft.com/office/powerpoint/2010/main" val="2047059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24</a:t>
            </a:fld>
            <a:endParaRPr lang="fr-FR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 bloquant</a:t>
            </a: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" t="14241" r="-2310" b="20587"/>
          <a:stretch/>
        </p:blipFill>
        <p:spPr>
          <a:xfrm>
            <a:off x="4020513" y="1053339"/>
            <a:ext cx="4918149" cy="4167053"/>
          </a:xfrm>
        </p:spPr>
      </p:pic>
      <p:sp>
        <p:nvSpPr>
          <p:cNvPr id="8" name="ZoneTexte 7"/>
          <p:cNvSpPr txBox="1"/>
          <p:nvPr/>
        </p:nvSpPr>
        <p:spPr>
          <a:xfrm>
            <a:off x="4074362" y="5220392"/>
            <a:ext cx="2931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</a:rPr>
              <a:t>Roue vis sans fin graissé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19602" y="2751364"/>
            <a:ext cx="2808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Rendement ƞ=79%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29842" y="3240927"/>
            <a:ext cx="2653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Rapport de réduction r=35</a:t>
            </a:r>
          </a:p>
        </p:txBody>
      </p:sp>
    </p:spTree>
    <p:extLst>
      <p:ext uri="{BB962C8B-B14F-4D97-AF65-F5344CB8AC3E}">
        <p14:creationId xmlns:p14="http://schemas.microsoft.com/office/powerpoint/2010/main" val="3761856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2"/>
          <a:stretch/>
        </p:blipFill>
        <p:spPr>
          <a:xfrm>
            <a:off x="100942" y="3722151"/>
            <a:ext cx="9043058" cy="250834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25</a:t>
            </a:fld>
            <a:endParaRPr lang="fr-FR" noProof="0"/>
          </a:p>
        </p:txBody>
      </p:sp>
      <p:sp>
        <p:nvSpPr>
          <p:cNvPr id="11" name="ZoneTexte 10"/>
          <p:cNvSpPr txBox="1"/>
          <p:nvPr/>
        </p:nvSpPr>
        <p:spPr>
          <a:xfrm>
            <a:off x="2699070" y="1143790"/>
            <a:ext cx="39972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Te=0,05 sec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5463860" y="6229560"/>
            <a:ext cx="1536629" cy="93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5930835" y="6253342"/>
            <a:ext cx="1317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3sec</a:t>
            </a: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807284" y="5008157"/>
            <a:ext cx="18164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50" dirty="0"/>
              <a:t>Vitesse (RPM)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4944291" y="1181251"/>
                <a:ext cx="3448595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50" dirty="0"/>
                  <a:t>Accélération de coupure </a:t>
                </a:r>
                <a14:m>
                  <m:oMath xmlns:m="http://schemas.openxmlformats.org/officeDocument/2006/math">
                    <m:r>
                      <a:rPr lang="fr-F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FR" sz="1350" dirty="0"/>
                  <a:t> -20rads/s²</a:t>
                </a:r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91" y="1181251"/>
                <a:ext cx="3448595" cy="300082"/>
              </a:xfrm>
              <a:prstGeom prst="rect">
                <a:avLst/>
              </a:prstGeom>
              <a:blipFill>
                <a:blip r:embed="rId3"/>
                <a:stretch>
                  <a:fillRect l="-353" t="-4082" b="-204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t="7925" r="1055" b="8535"/>
          <a:stretch/>
        </p:blipFill>
        <p:spPr>
          <a:xfrm>
            <a:off x="151383" y="1459103"/>
            <a:ext cx="8992618" cy="2128180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 rot="16200000">
            <a:off x="-825066" y="2572815"/>
            <a:ext cx="195289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Accélération(rad/s²)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930836" y="3504676"/>
            <a:ext cx="1317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3sec</a:t>
            </a:r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5657149" y="3569549"/>
            <a:ext cx="1150049" cy="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709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 title="Arrière-plan sombre semi-transparent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4810190" y="0"/>
            <a:ext cx="3519163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350"/>
          </a:p>
        </p:txBody>
      </p:sp>
      <p:sp>
        <p:nvSpPr>
          <p:cNvPr id="22" name="Zone de texte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4904920" y="2004020"/>
            <a:ext cx="223795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90000"/>
              </a:lnSpc>
            </a:pPr>
            <a:r>
              <a:rPr lang="fr-FR" sz="1350" b="1" dirty="0" err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Dary</a:t>
            </a:r>
            <a:r>
              <a:rPr lang="fr-FR" sz="1350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 Jean-Léo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904921" y="2143674"/>
            <a:ext cx="3424432" cy="2387600"/>
          </a:xfrm>
        </p:spPr>
        <p:txBody>
          <a:bodyPr rtlCol="0"/>
          <a:lstStyle/>
          <a:p>
            <a:pPr rtl="0"/>
            <a:r>
              <a:rPr lang="fr-FR" dirty="0"/>
              <a:t>Merci de votre attention</a:t>
            </a:r>
          </a:p>
        </p:txBody>
      </p:sp>
      <p:cxnSp>
        <p:nvCxnSpPr>
          <p:cNvPr id="16" name="Connecteur droit 15" title="Ligne de séparation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4904922" y="4493419"/>
            <a:ext cx="2678837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Espace réservé pour une image  2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8" b="22168"/>
          <a:stretch>
            <a:fillRect/>
          </a:stretch>
        </p:blipFill>
        <p:spPr/>
      </p:pic>
      <p:sp>
        <p:nvSpPr>
          <p:cNvPr id="8" name="Rectangle 7" title="Arrière-plan sombre semi-transparent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4810190" y="1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sp>
        <p:nvSpPr>
          <p:cNvPr id="9" name="Zone de texte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4907380" y="2210535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90000"/>
              </a:lnSpc>
            </a:pPr>
            <a:r>
              <a:rPr lang="fr-FR" b="1" dirty="0" err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Dary</a:t>
            </a:r>
            <a:r>
              <a:rPr lang="fr-FR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 Jean-Léo n°26212</a:t>
            </a: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 txBox="1">
            <a:spLocks/>
          </p:cNvSpPr>
          <p:nvPr/>
        </p:nvSpPr>
        <p:spPr bwMode="gray">
          <a:xfrm>
            <a:off x="5014086" y="2377001"/>
            <a:ext cx="3571782" cy="23876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Merci de votre attention</a:t>
            </a:r>
            <a:endParaRPr lang="fr-FR" dirty="0"/>
          </a:p>
        </p:txBody>
      </p:sp>
      <p:cxnSp>
        <p:nvCxnSpPr>
          <p:cNvPr id="11" name="Connecteur droit 10" title="Ligne de séparation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4904920" y="4764601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884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" t="7111" b="1556"/>
          <a:stretch/>
        </p:blipFill>
        <p:spPr>
          <a:xfrm>
            <a:off x="1434430" y="309031"/>
            <a:ext cx="2755338" cy="291433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 1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27</a:t>
            </a:fld>
            <a:endParaRPr lang="fr-FR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03" y="119568"/>
            <a:ext cx="3612216" cy="2939352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261746" y="2306299"/>
            <a:ext cx="735520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350" dirty="0"/>
          </a:p>
        </p:txBody>
      </p:sp>
      <p:sp>
        <p:nvSpPr>
          <p:cNvPr id="8" name="ZoneTexte 7"/>
          <p:cNvSpPr txBox="1"/>
          <p:nvPr/>
        </p:nvSpPr>
        <p:spPr>
          <a:xfrm>
            <a:off x="0" y="3064843"/>
            <a:ext cx="7132320" cy="1100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 partir du diagramme du corps libre d’un élément de courroie de longueur </a:t>
            </a:r>
          </a:p>
          <a:p>
            <a:r>
              <a:rPr lang="fr-FR" sz="1600" dirty="0" err="1"/>
              <a:t>rdθ</a:t>
            </a:r>
            <a:r>
              <a:rPr lang="fr-FR" sz="1600" dirty="0"/>
              <a:t> représenté à la figure 2, écrivons les équations d’équilibre suivant la tangente et la normale à l’élément de courroie :</a:t>
            </a:r>
            <a:r>
              <a:rPr lang="fr-FR" sz="2000" dirty="0"/>
              <a:t> </a:t>
            </a:r>
          </a:p>
          <a:p>
            <a:r>
              <a:rPr lang="fr-FR" sz="1350" dirty="0"/>
              <a:t> 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" t="15112" r="8695" b="1059"/>
          <a:stretch/>
        </p:blipFill>
        <p:spPr>
          <a:xfrm>
            <a:off x="0" y="3940647"/>
            <a:ext cx="2708274" cy="1250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812099" y="3976911"/>
                <a:ext cx="5804852" cy="12828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1400" dirty="0"/>
                  <a:t>Etant donné qu’à la limite cos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sz="1400" dirty="0"/>
                  <a:t> </a:t>
                </a:r>
              </a:p>
              <a:p>
                <a:r>
                  <a:rPr lang="fr-FR" sz="1400" dirty="0"/>
                  <a:t>tend vers 1 et sin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sz="1400" dirty="0"/>
              </a:p>
              <a:p>
                <a:r>
                  <a:rPr lang="fr-FR" sz="1400" dirty="0"/>
                  <a:t>tend vers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fr-FR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fr-FR" sz="1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sz="1400" dirty="0"/>
                  <a:t>, et que le produit de deux </a:t>
                </a:r>
              </a:p>
              <a:p>
                <a:r>
                  <a:rPr lang="fr-FR" sz="1400" dirty="0"/>
                  <a:t>différentielles peut être </a:t>
                </a:r>
                <a:r>
                  <a:rPr lang="fr-FR" sz="1600" dirty="0"/>
                  <a:t>négligé</a:t>
                </a:r>
                <a:r>
                  <a:rPr lang="fr-FR" sz="1400" dirty="0"/>
                  <a:t> en regard du terme du premier ordre: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099" y="3976911"/>
                <a:ext cx="5804852" cy="1282852"/>
              </a:xfrm>
              <a:prstGeom prst="rect">
                <a:avLst/>
              </a:prstGeom>
              <a:blipFill>
                <a:blip r:embed="rId5"/>
                <a:stretch>
                  <a:fillRect l="-315" b="-52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3" y="5490894"/>
            <a:ext cx="1288876" cy="85925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65" y="5529256"/>
            <a:ext cx="3110550" cy="78252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491740" y="2617642"/>
            <a:ext cx="18802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Figure 1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845686" y="2660113"/>
            <a:ext cx="18802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Figure 2</a:t>
            </a:r>
          </a:p>
        </p:txBody>
      </p:sp>
    </p:spTree>
    <p:extLst>
      <p:ext uri="{BB962C8B-B14F-4D97-AF65-F5344CB8AC3E}">
        <p14:creationId xmlns:p14="http://schemas.microsoft.com/office/powerpoint/2010/main" val="1662674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 2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28</a:t>
            </a:fld>
            <a:endParaRPr lang="fr-FR" noProof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4251"/>
            <a:ext cx="9144000" cy="551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09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 2(Suite)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29</a:t>
            </a:fld>
            <a:endParaRPr lang="fr-FR" noProof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" y="863999"/>
            <a:ext cx="9144000" cy="55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0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" b="3588"/>
          <a:stretch>
            <a:fillRect/>
          </a:stretch>
        </p:blipFill>
        <p:spPr>
          <a:xfrm>
            <a:off x="0" y="0"/>
            <a:ext cx="9144000" cy="6365363"/>
          </a:xfrm>
        </p:spPr>
      </p:pic>
      <p:sp>
        <p:nvSpPr>
          <p:cNvPr id="20" name="Rectangle 19" title="Arrière-plan sombre semi-transparent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324001" y="0"/>
            <a:ext cx="8819999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350" dirty="0"/>
          </a:p>
        </p:txBody>
      </p:sp>
      <p:sp>
        <p:nvSpPr>
          <p:cNvPr id="30" name="Rectangle 29" descr="Arrière-plan clair semi-transparent" title="Arrière-plan clair semi-transparent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-15773"/>
            <a:ext cx="324001" cy="63811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35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18" name="Zone de texte 18">
            <a:extLst>
              <a:ext uri="{FF2B5EF4-FFF2-40B4-BE49-F238E27FC236}">
                <a16:creationId xmlns:a16="http://schemas.microsoft.com/office/drawing/2014/main" id="{336C046D-7B8B-41D7-8F69-EB176F1C84B0}"/>
              </a:ext>
            </a:extLst>
          </p:cNvPr>
          <p:cNvSpPr txBox="1"/>
          <p:nvPr/>
        </p:nvSpPr>
        <p:spPr bwMode="gray">
          <a:xfrm>
            <a:off x="7811317" y="0"/>
            <a:ext cx="1332683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65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AutoShoes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6299682" cy="2387600"/>
          </a:xfrm>
        </p:spPr>
        <p:txBody>
          <a:bodyPr rtlCol="0"/>
          <a:lstStyle/>
          <a:p>
            <a:pPr rtl="0"/>
            <a:r>
              <a:rPr lang="fr-FR" dirty="0"/>
              <a:t>Structure Globale</a:t>
            </a:r>
          </a:p>
        </p:txBody>
      </p:sp>
      <p:cxnSp>
        <p:nvCxnSpPr>
          <p:cNvPr id="13" name="Connecteur droit 12" title="Ligne de séparation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Espace réservé pour une image 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16693"/>
          <a:stretch>
            <a:fillRect/>
          </a:stretch>
        </p:blipFill>
        <p:spPr>
          <a:xfrm>
            <a:off x="680727" y="1869169"/>
            <a:ext cx="1979613" cy="198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678899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t="8397" r="-498" b="7277"/>
          <a:stretch/>
        </p:blipFill>
        <p:spPr>
          <a:xfrm>
            <a:off x="199505" y="3685853"/>
            <a:ext cx="8971087" cy="24323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30</a:t>
            </a:fld>
            <a:endParaRPr lang="fr-FR" noProof="0"/>
          </a:p>
        </p:txBody>
      </p:sp>
      <p:grpSp>
        <p:nvGrpSpPr>
          <p:cNvPr id="10" name="Groupe 9"/>
          <p:cNvGrpSpPr/>
          <p:nvPr/>
        </p:nvGrpSpPr>
        <p:grpSpPr>
          <a:xfrm>
            <a:off x="1697" y="1366700"/>
            <a:ext cx="8984362" cy="2526211"/>
            <a:chOff x="416613" y="1193775"/>
            <a:chExt cx="11390567" cy="380468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1" t="8601" r="337" b="8360"/>
            <a:stretch/>
          </p:blipFill>
          <p:spPr>
            <a:xfrm>
              <a:off x="616666" y="1467673"/>
              <a:ext cx="11190514" cy="2934789"/>
            </a:xfrm>
            <a:prstGeom prst="rect">
              <a:avLst/>
            </a:prstGeom>
          </p:spPr>
        </p:pic>
        <p:sp>
          <p:nvSpPr>
            <p:cNvPr id="5" name="ZoneTexte 4"/>
            <p:cNvSpPr txBox="1"/>
            <p:nvPr/>
          </p:nvSpPr>
          <p:spPr>
            <a:xfrm rot="16200000">
              <a:off x="-831675" y="2442063"/>
              <a:ext cx="28966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/>
                <a:t>Accélération(rads/s²)</a:t>
              </a:r>
            </a:p>
          </p:txBody>
        </p:sp>
        <p:cxnSp>
          <p:nvCxnSpPr>
            <p:cNvPr id="7" name="Connecteur droit avec flèche 6"/>
            <p:cNvCxnSpPr/>
            <p:nvPr/>
          </p:nvCxnSpPr>
          <p:spPr>
            <a:xfrm flipV="1">
              <a:off x="6136835" y="4470835"/>
              <a:ext cx="1906468" cy="12069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/>
            <p:cNvSpPr txBox="1"/>
            <p:nvPr/>
          </p:nvSpPr>
          <p:spPr>
            <a:xfrm>
              <a:off x="6603464" y="4519924"/>
              <a:ext cx="1756765" cy="478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/>
                <a:t>3sec</a:t>
              </a:r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2699070" y="1143790"/>
            <a:ext cx="39972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Te=0,05 sec</a:t>
            </a:r>
          </a:p>
        </p:txBody>
      </p:sp>
      <p:cxnSp>
        <p:nvCxnSpPr>
          <p:cNvPr id="13" name="Connecteur droit avec flèche 12"/>
          <p:cNvCxnSpPr/>
          <p:nvPr/>
        </p:nvCxnSpPr>
        <p:spPr>
          <a:xfrm>
            <a:off x="1683865" y="6097432"/>
            <a:ext cx="5628707" cy="199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4366601" y="6040698"/>
            <a:ext cx="13175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3sec</a:t>
            </a:r>
          </a:p>
        </p:txBody>
      </p:sp>
      <p:sp>
        <p:nvSpPr>
          <p:cNvPr id="21" name="ZoneTexte 20"/>
          <p:cNvSpPr txBox="1"/>
          <p:nvPr/>
        </p:nvSpPr>
        <p:spPr>
          <a:xfrm rot="16200000">
            <a:off x="-756489" y="4692264"/>
            <a:ext cx="18164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50" dirty="0"/>
              <a:t>Vitesse (RPM)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/>
              <p:cNvSpPr txBox="1"/>
              <p:nvPr/>
            </p:nvSpPr>
            <p:spPr>
              <a:xfrm>
                <a:off x="4944291" y="1181251"/>
                <a:ext cx="3448595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50" dirty="0"/>
                  <a:t>Accélération de coupure </a:t>
                </a:r>
                <a14:m>
                  <m:oMath xmlns:m="http://schemas.openxmlformats.org/officeDocument/2006/math">
                    <m:r>
                      <a:rPr lang="fr-FR" sz="135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fr-FR" sz="1350" dirty="0"/>
                  <a:t> -20rads/s²</a:t>
                </a:r>
              </a:p>
            </p:txBody>
          </p:sp>
        </mc:Choice>
        <mc:Fallback xmlns="">
          <p:sp>
            <p:nvSpPr>
              <p:cNvPr id="22" name="ZoneText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291" y="1181251"/>
                <a:ext cx="3448595" cy="300082"/>
              </a:xfrm>
              <a:prstGeom prst="rect">
                <a:avLst/>
              </a:prstGeom>
              <a:blipFill>
                <a:blip r:embed="rId4"/>
                <a:stretch>
                  <a:fillRect l="-353" t="-4082" b="-204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34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globale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4</a:t>
            </a:fld>
            <a:endParaRPr lang="fr-FR" noProof="0"/>
          </a:p>
        </p:txBody>
      </p:sp>
      <p:sp>
        <p:nvSpPr>
          <p:cNvPr id="4" name="Rectangle 3"/>
          <p:cNvSpPr/>
          <p:nvPr/>
        </p:nvSpPr>
        <p:spPr>
          <a:xfrm>
            <a:off x="1378132" y="2353012"/>
            <a:ext cx="1521823" cy="777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2" name="Rectangle 11"/>
          <p:cNvSpPr/>
          <p:nvPr/>
        </p:nvSpPr>
        <p:spPr>
          <a:xfrm>
            <a:off x="3363686" y="2353012"/>
            <a:ext cx="1521823" cy="777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3" name="Rectangle 12"/>
          <p:cNvSpPr/>
          <p:nvPr/>
        </p:nvSpPr>
        <p:spPr>
          <a:xfrm>
            <a:off x="5528855" y="2353012"/>
            <a:ext cx="1521823" cy="777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Rectangle 13"/>
          <p:cNvSpPr/>
          <p:nvPr/>
        </p:nvSpPr>
        <p:spPr>
          <a:xfrm>
            <a:off x="329143" y="3884567"/>
            <a:ext cx="1521823" cy="777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5" name="Rectangle 14"/>
          <p:cNvSpPr/>
          <p:nvPr/>
        </p:nvSpPr>
        <p:spPr>
          <a:xfrm>
            <a:off x="2139043" y="3884567"/>
            <a:ext cx="1521823" cy="777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 15"/>
          <p:cNvSpPr/>
          <p:nvPr/>
        </p:nvSpPr>
        <p:spPr>
          <a:xfrm>
            <a:off x="4037709" y="3884567"/>
            <a:ext cx="1521823" cy="777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7" name="Rectangle 16"/>
          <p:cNvSpPr/>
          <p:nvPr/>
        </p:nvSpPr>
        <p:spPr>
          <a:xfrm>
            <a:off x="5842363" y="3884567"/>
            <a:ext cx="1521823" cy="777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8" name="Rectangle 17"/>
          <p:cNvSpPr/>
          <p:nvPr/>
        </p:nvSpPr>
        <p:spPr>
          <a:xfrm>
            <a:off x="7622178" y="3884567"/>
            <a:ext cx="1521823" cy="777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9" name="ZoneTexte 18"/>
          <p:cNvSpPr txBox="1"/>
          <p:nvPr/>
        </p:nvSpPr>
        <p:spPr>
          <a:xfrm>
            <a:off x="1340798" y="2344329"/>
            <a:ext cx="1547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ACS712</a:t>
            </a:r>
          </a:p>
          <a:p>
            <a:r>
              <a:rPr lang="fr-FR" sz="1200" dirty="0"/>
              <a:t>OU Codeur</a:t>
            </a:r>
          </a:p>
          <a:p>
            <a:r>
              <a:rPr lang="fr-FR" sz="1200" dirty="0"/>
              <a:t>Bouton/Bluetooth</a:t>
            </a:r>
          </a:p>
          <a:p>
            <a:r>
              <a:rPr lang="fr-FR" sz="1200" dirty="0"/>
              <a:t>Capteur FSR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3572691" y="2499257"/>
            <a:ext cx="110381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Arduino UNO</a:t>
            </a:r>
          </a:p>
        </p:txBody>
      </p:sp>
      <p:sp>
        <p:nvSpPr>
          <p:cNvPr id="21" name="ZoneTexte 20"/>
          <p:cNvSpPr txBox="1"/>
          <p:nvPr/>
        </p:nvSpPr>
        <p:spPr>
          <a:xfrm>
            <a:off x="5747952" y="2603131"/>
            <a:ext cx="12475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Bluetooth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431273" y="4134856"/>
            <a:ext cx="120831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50" dirty="0"/>
              <a:t>Batterie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2091691" y="4134687"/>
            <a:ext cx="15400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50" dirty="0"/>
              <a:t>Hacheur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4250571" y="4126941"/>
            <a:ext cx="1045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Moteur CC</a:t>
            </a:r>
          </a:p>
          <a:p>
            <a:endParaRPr lang="fr-FR" sz="1350" dirty="0"/>
          </a:p>
        </p:txBody>
      </p:sp>
      <p:sp>
        <p:nvSpPr>
          <p:cNvPr id="25" name="ZoneTexte 24"/>
          <p:cNvSpPr txBox="1"/>
          <p:nvPr/>
        </p:nvSpPr>
        <p:spPr>
          <a:xfrm>
            <a:off x="6200307" y="4030813"/>
            <a:ext cx="10450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Roue Vis sans fin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992540" y="4134687"/>
            <a:ext cx="99396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Lacets</a:t>
            </a:r>
          </a:p>
        </p:txBody>
      </p:sp>
      <p:cxnSp>
        <p:nvCxnSpPr>
          <p:cNvPr id="28" name="Connecteur droit avec flèche 27"/>
          <p:cNvCxnSpPr>
            <a:stCxn id="14" idx="3"/>
            <a:endCxn id="15" idx="1"/>
          </p:cNvCxnSpPr>
          <p:nvPr/>
        </p:nvCxnSpPr>
        <p:spPr>
          <a:xfrm>
            <a:off x="1850966" y="4273187"/>
            <a:ext cx="2880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/>
          <p:cNvCxnSpPr>
            <a:stCxn id="15" idx="3"/>
            <a:endCxn id="16" idx="1"/>
          </p:cNvCxnSpPr>
          <p:nvPr/>
        </p:nvCxnSpPr>
        <p:spPr>
          <a:xfrm>
            <a:off x="3660866" y="4273187"/>
            <a:ext cx="376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16" idx="3"/>
            <a:endCxn id="17" idx="1"/>
          </p:cNvCxnSpPr>
          <p:nvPr/>
        </p:nvCxnSpPr>
        <p:spPr>
          <a:xfrm>
            <a:off x="5559531" y="4273187"/>
            <a:ext cx="282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>
            <a:stCxn id="17" idx="3"/>
            <a:endCxn id="18" idx="1"/>
          </p:cNvCxnSpPr>
          <p:nvPr/>
        </p:nvCxnSpPr>
        <p:spPr>
          <a:xfrm>
            <a:off x="7364186" y="4273187"/>
            <a:ext cx="257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/>
          <p:cNvCxnSpPr>
            <a:stCxn id="4" idx="3"/>
            <a:endCxn id="12" idx="1"/>
          </p:cNvCxnSpPr>
          <p:nvPr/>
        </p:nvCxnSpPr>
        <p:spPr>
          <a:xfrm>
            <a:off x="2899955" y="2741632"/>
            <a:ext cx="4637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>
            <a:stCxn id="12" idx="3"/>
            <a:endCxn id="13" idx="1"/>
          </p:cNvCxnSpPr>
          <p:nvPr/>
        </p:nvCxnSpPr>
        <p:spPr>
          <a:xfrm>
            <a:off x="4885509" y="2741632"/>
            <a:ext cx="6433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en angle 48"/>
          <p:cNvCxnSpPr>
            <a:stCxn id="12" idx="2"/>
            <a:endCxn id="15" idx="0"/>
          </p:cNvCxnSpPr>
          <p:nvPr/>
        </p:nvCxnSpPr>
        <p:spPr>
          <a:xfrm rot="5400000">
            <a:off x="3135118" y="2895089"/>
            <a:ext cx="754316" cy="1224643"/>
          </a:xfrm>
          <a:prstGeom prst="bentConnector3">
            <a:avLst>
              <a:gd name="adj1" fmla="val 101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en angle 51"/>
          <p:cNvCxnSpPr>
            <a:stCxn id="16" idx="0"/>
            <a:endCxn id="19" idx="2"/>
          </p:cNvCxnSpPr>
          <p:nvPr/>
        </p:nvCxnSpPr>
        <p:spPr>
          <a:xfrm rot="16200000" flipV="1">
            <a:off x="3090391" y="2176339"/>
            <a:ext cx="732326" cy="26841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èche vers le bas 53"/>
          <p:cNvSpPr/>
          <p:nvPr/>
        </p:nvSpPr>
        <p:spPr>
          <a:xfrm>
            <a:off x="8125098" y="3084466"/>
            <a:ext cx="450668" cy="8001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5" name="Flèche vers le bas 54"/>
          <p:cNvSpPr/>
          <p:nvPr/>
        </p:nvSpPr>
        <p:spPr>
          <a:xfrm>
            <a:off x="8125098" y="4962697"/>
            <a:ext cx="450668" cy="80010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64" name="Connecteur droit avec flèche 63"/>
          <p:cNvCxnSpPr>
            <a:endCxn id="19" idx="1"/>
          </p:cNvCxnSpPr>
          <p:nvPr/>
        </p:nvCxnSpPr>
        <p:spPr>
          <a:xfrm>
            <a:off x="390769" y="2747763"/>
            <a:ext cx="950029" cy="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/>
          <p:cNvCxnSpPr>
            <a:stCxn id="13" idx="3"/>
          </p:cNvCxnSpPr>
          <p:nvPr/>
        </p:nvCxnSpPr>
        <p:spPr>
          <a:xfrm>
            <a:off x="7050678" y="2741632"/>
            <a:ext cx="858883" cy="11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8076136" y="4655052"/>
            <a:ext cx="7071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b="1" dirty="0"/>
              <a:t>Agir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339468" y="4666928"/>
            <a:ext cx="1521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/>
              <a:t>Alimenter</a:t>
            </a:r>
          </a:p>
        </p:txBody>
      </p:sp>
      <p:sp>
        <p:nvSpPr>
          <p:cNvPr id="73" name="ZoneTexte 72"/>
          <p:cNvSpPr txBox="1"/>
          <p:nvPr/>
        </p:nvSpPr>
        <p:spPr>
          <a:xfrm>
            <a:off x="4031304" y="4661808"/>
            <a:ext cx="1521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/>
              <a:t>Convertir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5822603" y="4656865"/>
            <a:ext cx="1521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/>
              <a:t>Adapter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2122259" y="4650265"/>
            <a:ext cx="1521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/>
              <a:t>Distribuer</a:t>
            </a:r>
          </a:p>
        </p:txBody>
      </p:sp>
      <p:sp>
        <p:nvSpPr>
          <p:cNvPr id="76" name="ZoneTexte 75"/>
          <p:cNvSpPr txBox="1"/>
          <p:nvPr/>
        </p:nvSpPr>
        <p:spPr>
          <a:xfrm>
            <a:off x="5596203" y="3129445"/>
            <a:ext cx="15218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/>
              <a:t>Communiquer</a:t>
            </a:r>
          </a:p>
        </p:txBody>
      </p:sp>
      <p:sp>
        <p:nvSpPr>
          <p:cNvPr id="77" name="ZoneTexte 76"/>
          <p:cNvSpPr txBox="1"/>
          <p:nvPr/>
        </p:nvSpPr>
        <p:spPr>
          <a:xfrm>
            <a:off x="3340452" y="3129445"/>
            <a:ext cx="1521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/>
              <a:t>Traiter</a:t>
            </a:r>
          </a:p>
        </p:txBody>
      </p:sp>
      <p:sp>
        <p:nvSpPr>
          <p:cNvPr id="78" name="ZoneTexte 77"/>
          <p:cNvSpPr txBox="1"/>
          <p:nvPr/>
        </p:nvSpPr>
        <p:spPr>
          <a:xfrm>
            <a:off x="1361450" y="3142025"/>
            <a:ext cx="15218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/>
              <a:t>Acquérir</a:t>
            </a:r>
          </a:p>
        </p:txBody>
      </p:sp>
      <p:pic>
        <p:nvPicPr>
          <p:cNvPr id="79" name="Image 7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4" t="29714" r="17661" b="6540"/>
          <a:stretch/>
        </p:blipFill>
        <p:spPr>
          <a:xfrm rot="5400000">
            <a:off x="2380019" y="4820726"/>
            <a:ext cx="777108" cy="1013268"/>
          </a:xfrm>
          <a:prstGeom prst="rect">
            <a:avLst/>
          </a:prstGeom>
        </p:spPr>
      </p:pic>
      <p:pic>
        <p:nvPicPr>
          <p:cNvPr id="80" name="Image 7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21588" r="19016" b="4635"/>
          <a:stretch/>
        </p:blipFill>
        <p:spPr>
          <a:xfrm rot="5400000">
            <a:off x="3596053" y="1110480"/>
            <a:ext cx="1025183" cy="1459879"/>
          </a:xfrm>
          <a:prstGeom prst="rect">
            <a:avLst/>
          </a:prstGeom>
        </p:spPr>
      </p:pic>
      <p:pic>
        <p:nvPicPr>
          <p:cNvPr id="81" name="Image 8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57" t="36460" r="23117" b="19048"/>
          <a:stretch/>
        </p:blipFill>
        <p:spPr>
          <a:xfrm rot="16200000">
            <a:off x="1529608" y="1533964"/>
            <a:ext cx="425051" cy="877767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2" t="43556" r="16572" b="31302"/>
          <a:stretch/>
        </p:blipFill>
        <p:spPr>
          <a:xfrm rot="5400000">
            <a:off x="368841" y="2628207"/>
            <a:ext cx="1087501" cy="326250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5" t="23365" r="47630" b="58730"/>
          <a:stretch/>
        </p:blipFill>
        <p:spPr>
          <a:xfrm>
            <a:off x="2492474" y="1691648"/>
            <a:ext cx="567364" cy="522865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9" t="23365" r="29682" b="23048"/>
          <a:stretch/>
        </p:blipFill>
        <p:spPr>
          <a:xfrm rot="5400000">
            <a:off x="5911246" y="1255785"/>
            <a:ext cx="754064" cy="1439886"/>
          </a:xfrm>
          <a:prstGeom prst="rect">
            <a:avLst/>
          </a:prstGeom>
        </p:spPr>
      </p:pic>
      <p:pic>
        <p:nvPicPr>
          <p:cNvPr id="85" name="Image 84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5" t="39999" r="1915" b="31429"/>
          <a:stretch/>
        </p:blipFill>
        <p:spPr>
          <a:xfrm>
            <a:off x="4085998" y="4962697"/>
            <a:ext cx="1209601" cy="567001"/>
          </a:xfrm>
          <a:prstGeom prst="rect">
            <a:avLst/>
          </a:prstGeom>
        </p:spPr>
      </p:pic>
      <p:pic>
        <p:nvPicPr>
          <p:cNvPr id="86" name="Image 85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" t="23999" r="8689" b="28255"/>
          <a:stretch/>
        </p:blipFill>
        <p:spPr>
          <a:xfrm>
            <a:off x="5992439" y="4968756"/>
            <a:ext cx="1167054" cy="872390"/>
          </a:xfrm>
          <a:prstGeom prst="rect">
            <a:avLst/>
          </a:prstGeom>
        </p:spPr>
      </p:pic>
      <p:sp>
        <p:nvSpPr>
          <p:cNvPr id="88" name="ZoneTexte 87"/>
          <p:cNvSpPr txBox="1"/>
          <p:nvPr/>
        </p:nvSpPr>
        <p:spPr>
          <a:xfrm>
            <a:off x="7802537" y="3130252"/>
            <a:ext cx="1161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50" dirty="0"/>
              <a:t>Chaussure desserrée</a:t>
            </a:r>
          </a:p>
        </p:txBody>
      </p:sp>
      <p:sp>
        <p:nvSpPr>
          <p:cNvPr id="90" name="ZoneTexte 89"/>
          <p:cNvSpPr txBox="1"/>
          <p:nvPr/>
        </p:nvSpPr>
        <p:spPr>
          <a:xfrm>
            <a:off x="7769880" y="5009521"/>
            <a:ext cx="116110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50" dirty="0"/>
              <a:t>Chaussure serrée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153723" y="1985992"/>
            <a:ext cx="41966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OU</a:t>
            </a:r>
          </a:p>
        </p:txBody>
      </p:sp>
    </p:spTree>
    <p:extLst>
      <p:ext uri="{BB962C8B-B14F-4D97-AF65-F5344CB8AC3E}">
        <p14:creationId xmlns:p14="http://schemas.microsoft.com/office/powerpoint/2010/main" val="218339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000"/>
            <a:ext cx="3664132" cy="5644735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5</a:t>
            </a:fld>
            <a:endParaRPr lang="fr-FR" noProof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          Programmation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575" y="1181249"/>
            <a:ext cx="5565425" cy="518411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931229" y="1031208"/>
            <a:ext cx="31808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b="1" dirty="0"/>
              <a:t>2 Possibilités</a:t>
            </a:r>
          </a:p>
        </p:txBody>
      </p:sp>
    </p:spTree>
    <p:extLst>
      <p:ext uri="{BB962C8B-B14F-4D97-AF65-F5344CB8AC3E}">
        <p14:creationId xmlns:p14="http://schemas.microsoft.com/office/powerpoint/2010/main" val="304668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Montage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6</a:t>
            </a:fld>
            <a:endParaRPr lang="fr-FR" noProof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5" t="8333" r="6579" b="-1491"/>
          <a:stretch/>
        </p:blipFill>
        <p:spPr>
          <a:xfrm>
            <a:off x="0" y="821805"/>
            <a:ext cx="7190509" cy="554355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8" r="9844"/>
          <a:stretch/>
        </p:blipFill>
        <p:spPr>
          <a:xfrm>
            <a:off x="7175166" y="1841500"/>
            <a:ext cx="1968834" cy="33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2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pour une image  4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8" b="3588"/>
          <a:stretch>
            <a:fillRect/>
          </a:stretch>
        </p:blipFill>
        <p:spPr>
          <a:xfrm>
            <a:off x="0" y="0"/>
            <a:ext cx="9144000" cy="6365363"/>
          </a:xfrm>
        </p:spPr>
      </p:pic>
      <p:sp>
        <p:nvSpPr>
          <p:cNvPr id="20" name="Rectangle 19" title="Arrière-plan sombre semi-transparent">
            <a:extLst>
              <a:ext uri="{FF2B5EF4-FFF2-40B4-BE49-F238E27FC236}">
                <a16:creationId xmlns:a16="http://schemas.microsoft.com/office/drawing/2014/main" id="{5159E9FA-E2FE-4ED3-AF77-6A386F661A9D}"/>
              </a:ext>
            </a:extLst>
          </p:cNvPr>
          <p:cNvSpPr/>
          <p:nvPr/>
        </p:nvSpPr>
        <p:spPr bwMode="gray">
          <a:xfrm>
            <a:off x="324001" y="0"/>
            <a:ext cx="8819999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350" dirty="0"/>
          </a:p>
        </p:txBody>
      </p:sp>
      <p:sp>
        <p:nvSpPr>
          <p:cNvPr id="30" name="Rectangle 29" descr="Arrière-plan clair semi-transparent" title="Arrière-plan clair semi-transparent">
            <a:extLst>
              <a:ext uri="{FF2B5EF4-FFF2-40B4-BE49-F238E27FC236}">
                <a16:creationId xmlns:a16="http://schemas.microsoft.com/office/drawing/2014/main" id="{2AFED906-603E-4575-A8EB-18849F6201A6}"/>
              </a:ext>
            </a:extLst>
          </p:cNvPr>
          <p:cNvSpPr/>
          <p:nvPr/>
        </p:nvSpPr>
        <p:spPr>
          <a:xfrm>
            <a:off x="0" y="-15773"/>
            <a:ext cx="324001" cy="638113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350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18" name="Zone de texte 18">
            <a:extLst>
              <a:ext uri="{FF2B5EF4-FFF2-40B4-BE49-F238E27FC236}">
                <a16:creationId xmlns:a16="http://schemas.microsoft.com/office/drawing/2014/main" id="{336C046D-7B8B-41D7-8F69-EB176F1C84B0}"/>
              </a:ext>
            </a:extLst>
          </p:cNvPr>
          <p:cNvSpPr txBox="1"/>
          <p:nvPr/>
        </p:nvSpPr>
        <p:spPr bwMode="gray">
          <a:xfrm>
            <a:off x="7811317" y="0"/>
            <a:ext cx="1332683" cy="320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fr-FR" sz="165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AutoShoes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80728" y="2377000"/>
            <a:ext cx="6299682" cy="2387600"/>
          </a:xfrm>
        </p:spPr>
        <p:txBody>
          <a:bodyPr rtlCol="0"/>
          <a:lstStyle/>
          <a:p>
            <a:pPr rtl="0"/>
            <a:r>
              <a:rPr lang="fr-FR" dirty="0"/>
              <a:t>Interface utilisateur</a:t>
            </a:r>
          </a:p>
        </p:txBody>
      </p:sp>
      <p:cxnSp>
        <p:nvCxnSpPr>
          <p:cNvPr id="16" name="Connecteur droit 15" title="Ligne de séparation">
            <a:extLst>
              <a:ext uri="{FF2B5EF4-FFF2-40B4-BE49-F238E27FC236}">
                <a16:creationId xmlns:a16="http://schemas.microsoft.com/office/drawing/2014/main" id="{642D433C-2521-498F-AEB8-751A77CDE32F}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Espace réservé pour une image  2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8" r="21898"/>
          <a:stretch>
            <a:fillRect/>
          </a:stretch>
        </p:blipFill>
        <p:spPr>
          <a:xfrm>
            <a:off x="680727" y="1996820"/>
            <a:ext cx="1979613" cy="1981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907665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8</a:t>
            </a:fld>
            <a:endParaRPr lang="fr-FR" noProof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Boutons « physiques »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29841" y="2400300"/>
            <a:ext cx="3001429" cy="2761162"/>
          </a:xfrm>
        </p:spPr>
        <p:txBody>
          <a:bodyPr/>
          <a:lstStyle/>
          <a:p>
            <a:r>
              <a:rPr lang="fr-FR" sz="1350" dirty="0"/>
              <a:t>Trois boutons sont présents sur la chaussure: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Bouton de laçage manuel    (+)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Bouton de délaçage manuel (-)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r-FR" sz="1350" dirty="0"/>
              <a:t>Bouton automatique (Auto)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36" y="4133624"/>
            <a:ext cx="3559987" cy="2231739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4513716" y="3628798"/>
            <a:ext cx="4062131" cy="2736565"/>
            <a:chOff x="5258847" y="3369572"/>
            <a:chExt cx="4392081" cy="2944142"/>
          </a:xfrm>
        </p:grpSpPr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9553" b="291"/>
            <a:stretch/>
          </p:blipFill>
          <p:spPr>
            <a:xfrm>
              <a:off x="5258847" y="3369572"/>
              <a:ext cx="2465656" cy="2944142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86" t="-64"/>
            <a:stretch/>
          </p:blipFill>
          <p:spPr>
            <a:xfrm>
              <a:off x="7724504" y="3369572"/>
              <a:ext cx="1926424" cy="2944142"/>
            </a:xfrm>
            <a:prstGeom prst="rect">
              <a:avLst/>
            </a:prstGeom>
          </p:spPr>
        </p:pic>
      </p:grpSp>
      <p:grpSp>
        <p:nvGrpSpPr>
          <p:cNvPr id="7" name="Groupe 6"/>
          <p:cNvGrpSpPr/>
          <p:nvPr/>
        </p:nvGrpSpPr>
        <p:grpSpPr>
          <a:xfrm>
            <a:off x="4532966" y="657560"/>
            <a:ext cx="3123055" cy="2908600"/>
            <a:chOff x="4532967" y="657560"/>
            <a:chExt cx="2050362" cy="2007395"/>
          </a:xfrm>
        </p:grpSpPr>
        <p:grpSp>
          <p:nvGrpSpPr>
            <p:cNvPr id="5" name="Groupe 4"/>
            <p:cNvGrpSpPr/>
            <p:nvPr/>
          </p:nvGrpSpPr>
          <p:grpSpPr>
            <a:xfrm>
              <a:off x="4585218" y="657560"/>
              <a:ext cx="1964531" cy="2007395"/>
              <a:chOff x="4542303" y="220843"/>
              <a:chExt cx="1964531" cy="2007395"/>
            </a:xfrm>
          </p:grpSpPr>
          <p:pic>
            <p:nvPicPr>
              <p:cNvPr id="13" name="Image 12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44" t="202" r="2" b="43374"/>
              <a:stretch/>
            </p:blipFill>
            <p:spPr>
              <a:xfrm>
                <a:off x="4542303" y="220843"/>
                <a:ext cx="1964531" cy="2007395"/>
              </a:xfrm>
              <a:prstGeom prst="rect">
                <a:avLst/>
              </a:prstGeom>
            </p:spPr>
          </p:pic>
          <p:sp>
            <p:nvSpPr>
              <p:cNvPr id="15" name="ZoneTexte 14"/>
              <p:cNvSpPr txBox="1"/>
              <p:nvPr/>
            </p:nvSpPr>
            <p:spPr>
              <a:xfrm>
                <a:off x="5453707" y="1695008"/>
                <a:ext cx="918263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350" dirty="0"/>
                  <a:t>Arduino</a:t>
                </a:r>
              </a:p>
            </p:txBody>
          </p:sp>
        </p:grpSp>
        <p:sp>
          <p:nvSpPr>
            <p:cNvPr id="14" name="ZoneTexte 13"/>
            <p:cNvSpPr txBox="1"/>
            <p:nvPr/>
          </p:nvSpPr>
          <p:spPr>
            <a:xfrm>
              <a:off x="4532967" y="750186"/>
              <a:ext cx="2050362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50" dirty="0"/>
                <a:t>Résistance « Pull Up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7292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/>
        </p:nvGrpSpPr>
        <p:grpSpPr>
          <a:xfrm>
            <a:off x="5075957" y="863782"/>
            <a:ext cx="4074575" cy="4741817"/>
            <a:chOff x="6767943" y="8708"/>
            <a:chExt cx="5432766" cy="6322423"/>
          </a:xfrm>
        </p:grpSpPr>
        <p:pic>
          <p:nvPicPr>
            <p:cNvPr id="13" name="Image 12"/>
            <p:cNvPicPr>
              <a:picLocks noChangeAspect="1"/>
            </p:cNvPicPr>
            <p:nvPr/>
          </p:nvPicPr>
          <p:blipFill rotWithShape="1">
            <a:blip r:embed="rId2"/>
            <a:srcRect r="10187" b="7810"/>
            <a:stretch/>
          </p:blipFill>
          <p:spPr>
            <a:xfrm>
              <a:off x="6767943" y="8708"/>
              <a:ext cx="5432766" cy="6322423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92" b="8074"/>
            <a:stretch/>
          </p:blipFill>
          <p:spPr>
            <a:xfrm>
              <a:off x="8763861" y="809562"/>
              <a:ext cx="2584791" cy="4606834"/>
            </a:xfrm>
            <a:prstGeom prst="rect">
              <a:avLst/>
            </a:prstGeom>
          </p:spPr>
        </p:pic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4B73C415-D670-4716-A5EC-CC4D52CA2BAC}" type="slidenum">
              <a:rPr lang="fr-FR" noProof="0" smtClean="0"/>
              <a:pPr rtl="0"/>
              <a:t>9</a:t>
            </a:fld>
            <a:endParaRPr lang="fr-FR" noProof="0"/>
          </a:p>
        </p:txBody>
      </p:sp>
      <p:grpSp>
        <p:nvGrpSpPr>
          <p:cNvPr id="19" name="Groupe 18"/>
          <p:cNvGrpSpPr/>
          <p:nvPr/>
        </p:nvGrpSpPr>
        <p:grpSpPr>
          <a:xfrm>
            <a:off x="1802831" y="863782"/>
            <a:ext cx="4191420" cy="4748348"/>
            <a:chOff x="2249154" y="0"/>
            <a:chExt cx="5588560" cy="6331131"/>
          </a:xfrm>
        </p:grpSpPr>
        <p:pic>
          <p:nvPicPr>
            <p:cNvPr id="12" name="Image 11"/>
            <p:cNvPicPr>
              <a:picLocks noChangeAspect="1"/>
            </p:cNvPicPr>
            <p:nvPr/>
          </p:nvPicPr>
          <p:blipFill rotWithShape="1">
            <a:blip r:embed="rId2"/>
            <a:srcRect r="8062" b="8132"/>
            <a:stretch/>
          </p:blipFill>
          <p:spPr>
            <a:xfrm>
              <a:off x="2249154" y="0"/>
              <a:ext cx="5588560" cy="6331131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76" t="23" r="48" b="7814"/>
            <a:stretch/>
          </p:blipFill>
          <p:spPr>
            <a:xfrm>
              <a:off x="4245072" y="800854"/>
              <a:ext cx="2584791" cy="4606834"/>
            </a:xfrm>
            <a:prstGeom prst="rect">
              <a:avLst/>
            </a:prstGeom>
          </p:spPr>
        </p:pic>
      </p:grpSp>
      <p:grpSp>
        <p:nvGrpSpPr>
          <p:cNvPr id="10" name="Groupe 9"/>
          <p:cNvGrpSpPr/>
          <p:nvPr/>
        </p:nvGrpSpPr>
        <p:grpSpPr>
          <a:xfrm>
            <a:off x="162978" y="1715992"/>
            <a:ext cx="2879479" cy="4476990"/>
            <a:chOff x="1193074" y="2093809"/>
            <a:chExt cx="2821577" cy="4232781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073" y="2093809"/>
              <a:ext cx="2759981" cy="3679974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1193074" y="5895703"/>
              <a:ext cx="282157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500" dirty="0"/>
                <a:t>Montage HC06</a:t>
              </a:r>
            </a:p>
          </p:txBody>
        </p:sp>
      </p:grp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26042" y="1214552"/>
            <a:ext cx="8505000" cy="324000"/>
          </a:xfrm>
        </p:spPr>
        <p:txBody>
          <a:bodyPr/>
          <a:lstStyle/>
          <a:p>
            <a:r>
              <a:rPr lang="fr-FR" dirty="0"/>
              <a:t>Bluetooth</a:t>
            </a:r>
          </a:p>
        </p:txBody>
      </p:sp>
    </p:spTree>
    <p:extLst>
      <p:ext uri="{BB962C8B-B14F-4D97-AF65-F5344CB8AC3E}">
        <p14:creationId xmlns:p14="http://schemas.microsoft.com/office/powerpoint/2010/main" val="14538100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492_TF33781529" id="{6981105B-E43F-47F9-9AD5-8727E909BC16}" vid="{45E13D05-2131-4761-99E6-C4F55E9DFF7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rapide Tech</Template>
  <TotalTime>0</TotalTime>
  <Words>735</Words>
  <Application>Microsoft Office PowerPoint</Application>
  <PresentationFormat>Affichage à l'écran (4:3)</PresentationFormat>
  <Paragraphs>233</Paragraphs>
  <Slides>30</Slides>
  <Notes>9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Arial</vt:lpstr>
      <vt:lpstr>Arial Black</vt:lpstr>
      <vt:lpstr>Calibri</vt:lpstr>
      <vt:lpstr>Cambria Math</vt:lpstr>
      <vt:lpstr>Tahoma</vt:lpstr>
      <vt:lpstr>Times New Roman</vt:lpstr>
      <vt:lpstr>Thème Office</vt:lpstr>
      <vt:lpstr>AutoShoes : Les chaussures AutoLaçantes</vt:lpstr>
      <vt:lpstr>Plan</vt:lpstr>
      <vt:lpstr>Structure Globale</vt:lpstr>
      <vt:lpstr>Structure globale</vt:lpstr>
      <vt:lpstr>          Programmation</vt:lpstr>
      <vt:lpstr>Montage </vt:lpstr>
      <vt:lpstr>Interface utilisateur</vt:lpstr>
      <vt:lpstr>Boutons « physiques »</vt:lpstr>
      <vt:lpstr>Bluetooth</vt:lpstr>
      <vt:lpstr>Capteurs</vt:lpstr>
      <vt:lpstr>Capteur de Force</vt:lpstr>
      <vt:lpstr>Caractéristique Capteur de Force</vt:lpstr>
      <vt:lpstr>Capteur de Courant</vt:lpstr>
      <vt:lpstr>Caractéristique  et Erreur</vt:lpstr>
      <vt:lpstr>Erreur Capteur de Courant</vt:lpstr>
      <vt:lpstr>Capteur de vitesse</vt:lpstr>
      <vt:lpstr>Problème</vt:lpstr>
      <vt:lpstr>Serrage des lacets</vt:lpstr>
      <vt:lpstr>Lacets</vt:lpstr>
      <vt:lpstr>Modèles de laçage</vt:lpstr>
      <vt:lpstr>Montages</vt:lpstr>
      <vt:lpstr>Caractéristique MCC</vt:lpstr>
      <vt:lpstr>Résultats</vt:lpstr>
      <vt:lpstr>Système bloquant</vt:lpstr>
      <vt:lpstr>Résultats</vt:lpstr>
      <vt:lpstr>Merci de votre attention</vt:lpstr>
      <vt:lpstr>Annexe 1</vt:lpstr>
      <vt:lpstr>Annexe 2</vt:lpstr>
      <vt:lpstr>Annexe 2(Suite)</vt:lpstr>
      <vt:lpstr>Résultats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2019-06-10T19:14:48Z</dcterms:created>
  <dcterms:modified xsi:type="dcterms:W3CDTF">2019-07-10T13:42:26Z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2018-08-01T18:58:27.2090037Z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